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sldIdLst>
    <p:sldId id="256" r:id="rId2"/>
    <p:sldId id="282" r:id="rId3"/>
    <p:sldId id="1094" r:id="rId4"/>
    <p:sldId id="1123" r:id="rId5"/>
    <p:sldId id="1173" r:id="rId6"/>
    <p:sldId id="1124" r:id="rId7"/>
    <p:sldId id="1109" r:id="rId8"/>
    <p:sldId id="1125" r:id="rId9"/>
    <p:sldId id="1126" r:id="rId10"/>
    <p:sldId id="1121" r:id="rId11"/>
    <p:sldId id="1175" r:id="rId12"/>
    <p:sldId id="1167" r:id="rId13"/>
    <p:sldId id="1115" r:id="rId14"/>
    <p:sldId id="1170" r:id="rId15"/>
    <p:sldId id="1171" r:id="rId16"/>
    <p:sldId id="1168" r:id="rId17"/>
    <p:sldId id="1169" r:id="rId18"/>
    <p:sldId id="1172" r:id="rId19"/>
    <p:sldId id="602" r:id="rId20"/>
    <p:sldId id="1174" r:id="rId21"/>
    <p:sldId id="273" r:id="rId22"/>
    <p:sldId id="274" r:id="rId23"/>
    <p:sldId id="275" r:id="rId24"/>
    <p:sldId id="276"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94"/>
            <p14:sldId id="1123"/>
            <p14:sldId id="1173"/>
            <p14:sldId id="1124"/>
            <p14:sldId id="1109"/>
            <p14:sldId id="1125"/>
            <p14:sldId id="1126"/>
            <p14:sldId id="1121"/>
            <p14:sldId id="1175"/>
            <p14:sldId id="1167"/>
            <p14:sldId id="1115"/>
            <p14:sldId id="1170"/>
            <p14:sldId id="1171"/>
            <p14:sldId id="1168"/>
            <p14:sldId id="1169"/>
            <p14:sldId id="1172"/>
            <p14:sldId id="602"/>
            <p14:sldId id="1174"/>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6447" autoAdjust="0"/>
  </p:normalViewPr>
  <p:slideViewPr>
    <p:cSldViewPr snapToGrid="0">
      <p:cViewPr varScale="1">
        <p:scale>
          <a:sx n="114" d="100"/>
          <a:sy n="114" d="100"/>
        </p:scale>
        <p:origin x="1560"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Euler's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Euler's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Euler's method</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Euler's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Euler's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Euler's method</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Euler's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Euler's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Euler's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Euler's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Euler's method</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audio" Target="../media/media11.m4a"/><Relationship Id="rId7" Type="http://schemas.openxmlformats.org/officeDocument/2006/relationships/oleObject" Target="../embeddings/oleObject18.bin"/><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27.wmf"/><Relationship Id="rId5" Type="http://schemas.openxmlformats.org/officeDocument/2006/relationships/oleObject" Target="../embeddings/oleObject17.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audio" Target="../media/media12.m4a"/><Relationship Id="rId7" Type="http://schemas.openxmlformats.org/officeDocument/2006/relationships/oleObject" Target="../embeddings/oleObject20.bin"/><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28.wmf"/><Relationship Id="rId11" Type="http://schemas.openxmlformats.org/officeDocument/2006/relationships/image" Target="../media/image8.png"/><Relationship Id="rId5" Type="http://schemas.openxmlformats.org/officeDocument/2006/relationships/oleObject" Target="../embeddings/oleObject19.bin"/><Relationship Id="rId10" Type="http://schemas.openxmlformats.org/officeDocument/2006/relationships/image" Target="../media/image30.wmf"/><Relationship Id="rId4" Type="http://schemas.openxmlformats.org/officeDocument/2006/relationships/slideLayout" Target="../slideLayouts/slideLayout2.xml"/><Relationship Id="rId9" Type="http://schemas.openxmlformats.org/officeDocument/2006/relationships/oleObject" Target="../embeddings/oleObject21.bin"/></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8.png"/><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22.wmf"/><Relationship Id="rId5" Type="http://schemas.openxmlformats.org/officeDocument/2006/relationships/oleObject" Target="../embeddings/oleObject13.bin"/><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audio" Target="../media/media17.m4a"/><Relationship Id="rId7" Type="http://schemas.openxmlformats.org/officeDocument/2006/relationships/oleObject" Target="../embeddings/oleObject23.bin"/><Relationship Id="rId2" Type="http://schemas.microsoft.com/office/2007/relationships/media" Target="../media/media17.m4a"/><Relationship Id="rId1" Type="http://schemas.openxmlformats.org/officeDocument/2006/relationships/tags" Target="../tags/tag15.xml"/><Relationship Id="rId6" Type="http://schemas.openxmlformats.org/officeDocument/2006/relationships/image" Target="../media/image29.wmf"/><Relationship Id="rId5" Type="http://schemas.openxmlformats.org/officeDocument/2006/relationships/oleObject" Target="../embeddings/oleObject22.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oleObject" Target="../embeddings/oleObject28.bin"/><Relationship Id="rId18" Type="http://schemas.openxmlformats.org/officeDocument/2006/relationships/image" Target="../media/image37.wmf"/><Relationship Id="rId3" Type="http://schemas.openxmlformats.org/officeDocument/2006/relationships/audio" Target="../media/media18.m4a"/><Relationship Id="rId21" Type="http://schemas.openxmlformats.org/officeDocument/2006/relationships/image" Target="../media/image8.png"/><Relationship Id="rId7" Type="http://schemas.openxmlformats.org/officeDocument/2006/relationships/oleObject" Target="../embeddings/oleObject25.bin"/><Relationship Id="rId12" Type="http://schemas.openxmlformats.org/officeDocument/2006/relationships/image" Target="../media/image34.wmf"/><Relationship Id="rId17" Type="http://schemas.openxmlformats.org/officeDocument/2006/relationships/oleObject" Target="../embeddings/oleObject30.bin"/><Relationship Id="rId2" Type="http://schemas.microsoft.com/office/2007/relationships/media" Target="../media/media18.m4a"/><Relationship Id="rId16" Type="http://schemas.openxmlformats.org/officeDocument/2006/relationships/image" Target="../media/image36.wmf"/><Relationship Id="rId20" Type="http://schemas.openxmlformats.org/officeDocument/2006/relationships/image" Target="../media/image38.wmf"/><Relationship Id="rId1" Type="http://schemas.openxmlformats.org/officeDocument/2006/relationships/tags" Target="../tags/tag16.xml"/><Relationship Id="rId6" Type="http://schemas.openxmlformats.org/officeDocument/2006/relationships/image" Target="../media/image31.wmf"/><Relationship Id="rId11" Type="http://schemas.openxmlformats.org/officeDocument/2006/relationships/oleObject" Target="../embeddings/oleObject27.bin"/><Relationship Id="rId5" Type="http://schemas.openxmlformats.org/officeDocument/2006/relationships/oleObject" Target="../embeddings/oleObject24.bin"/><Relationship Id="rId15" Type="http://schemas.openxmlformats.org/officeDocument/2006/relationships/oleObject" Target="../embeddings/oleObject29.bin"/><Relationship Id="rId10" Type="http://schemas.openxmlformats.org/officeDocument/2006/relationships/image" Target="../media/image33.wmf"/><Relationship Id="rId19" Type="http://schemas.openxmlformats.org/officeDocument/2006/relationships/oleObject" Target="../embeddings/oleObject31.bin"/><Relationship Id="rId4" Type="http://schemas.openxmlformats.org/officeDocument/2006/relationships/slideLayout" Target="../slideLayouts/slideLayout2.xml"/><Relationship Id="rId9" Type="http://schemas.openxmlformats.org/officeDocument/2006/relationships/oleObject" Target="../embeddings/oleObject26.bin"/><Relationship Id="rId14" Type="http://schemas.openxmlformats.org/officeDocument/2006/relationships/image" Target="../media/image35.wmf"/></Relationships>
</file>

<file path=ppt/slides/_rels/slide19.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oleObject" Target="../embeddings/oleObject36.bin"/><Relationship Id="rId3" Type="http://schemas.openxmlformats.org/officeDocument/2006/relationships/audio" Target="../media/media19.m4a"/><Relationship Id="rId7" Type="http://schemas.openxmlformats.org/officeDocument/2006/relationships/oleObject" Target="../embeddings/oleObject33.bin"/><Relationship Id="rId12" Type="http://schemas.openxmlformats.org/officeDocument/2006/relationships/image" Target="../media/image42.wmf"/><Relationship Id="rId2" Type="http://schemas.microsoft.com/office/2007/relationships/media" Target="../media/media19.m4a"/><Relationship Id="rId1" Type="http://schemas.openxmlformats.org/officeDocument/2006/relationships/tags" Target="../tags/tag17.xml"/><Relationship Id="rId6" Type="http://schemas.openxmlformats.org/officeDocument/2006/relationships/image" Target="../media/image39.wmf"/><Relationship Id="rId11" Type="http://schemas.openxmlformats.org/officeDocument/2006/relationships/oleObject" Target="../embeddings/oleObject35.bin"/><Relationship Id="rId5" Type="http://schemas.openxmlformats.org/officeDocument/2006/relationships/oleObject" Target="../embeddings/oleObject32.bin"/><Relationship Id="rId15" Type="http://schemas.openxmlformats.org/officeDocument/2006/relationships/image" Target="../media/image8.png"/><Relationship Id="rId10" Type="http://schemas.openxmlformats.org/officeDocument/2006/relationships/image" Target="../media/image41.wmf"/><Relationship Id="rId4" Type="http://schemas.openxmlformats.org/officeDocument/2006/relationships/slideLayout" Target="../slideLayouts/slideLayout2.xml"/><Relationship Id="rId9" Type="http://schemas.openxmlformats.org/officeDocument/2006/relationships/oleObject" Target="../embeddings/oleObject34.bin"/><Relationship Id="rId14" Type="http://schemas.openxmlformats.org/officeDocument/2006/relationships/image" Target="../media/image43.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8.png"/><Relationship Id="rId3" Type="http://schemas.openxmlformats.org/officeDocument/2006/relationships/audio" Target="../media/media3.m4a"/><Relationship Id="rId7" Type="http://schemas.openxmlformats.org/officeDocument/2006/relationships/oleObject" Target="../embeddings/oleObject2.bin"/><Relationship Id="rId12" Type="http://schemas.openxmlformats.org/officeDocument/2006/relationships/image" Target="../media/image12.wmf"/><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3.wmf"/><Relationship Id="rId5" Type="http://schemas.openxmlformats.org/officeDocument/2006/relationships/oleObject" Target="../embeddings/oleObject5.bin"/><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audio" Target="../media/media5.m4a"/><Relationship Id="rId7" Type="http://schemas.openxmlformats.org/officeDocument/2006/relationships/image" Target="../media/image15.png"/><Relationship Id="rId12"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4.wmf"/><Relationship Id="rId11" Type="http://schemas.openxmlformats.org/officeDocument/2006/relationships/image" Target="../media/image17.wmf"/><Relationship Id="rId5" Type="http://schemas.openxmlformats.org/officeDocument/2006/relationships/oleObject" Target="../embeddings/oleObject6.bin"/><Relationship Id="rId10" Type="http://schemas.openxmlformats.org/officeDocument/2006/relationships/oleObject" Target="../embeddings/oleObject8.bin"/><Relationship Id="rId4" Type="http://schemas.openxmlformats.org/officeDocument/2006/relationships/slideLayout" Target="../slideLayouts/slideLayout2.xml"/><Relationship Id="rId9" Type="http://schemas.openxmlformats.org/officeDocument/2006/relationships/image" Target="../media/image16.wmf"/></Relationships>
</file>

<file path=ppt/slides/_rels/slide6.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image" Target="../media/image8.png"/><Relationship Id="rId3" Type="http://schemas.openxmlformats.org/officeDocument/2006/relationships/audio" Target="../media/media6.m4a"/><Relationship Id="rId7" Type="http://schemas.openxmlformats.org/officeDocument/2006/relationships/oleObject" Target="../embeddings/oleObject10.bin"/><Relationship Id="rId12" Type="http://schemas.openxmlformats.org/officeDocument/2006/relationships/image" Target="../media/image21.wmf"/><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8.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20.wmf"/><Relationship Id="rId4" Type="http://schemas.openxmlformats.org/officeDocument/2006/relationships/slideLayout" Target="../slideLayouts/slideLayout2.xml"/><Relationship Id="rId9" Type="http://schemas.openxmlformats.org/officeDocument/2006/relationships/oleObject" Target="../embeddings/oleObject11.bin"/></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8.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22.wmf"/><Relationship Id="rId5" Type="http://schemas.openxmlformats.org/officeDocument/2006/relationships/oleObject" Target="../embeddings/oleObject13.bin"/><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image" Target="../media/image8.png"/><Relationship Id="rId3" Type="http://schemas.openxmlformats.org/officeDocument/2006/relationships/audio" Target="../media/media8.m4a"/><Relationship Id="rId7" Type="http://schemas.openxmlformats.org/officeDocument/2006/relationships/oleObject" Target="../embeddings/oleObject14.bin"/><Relationship Id="rId12" Type="http://schemas.openxmlformats.org/officeDocument/2006/relationships/image" Target="../media/image25.wmf"/><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2.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24.wmf"/><Relationship Id="rId4" Type="http://schemas.openxmlformats.org/officeDocument/2006/relationships/slideLayout" Target="../slideLayouts/slideLayout2.xml"/><Relationship Id="rId9" Type="http://schemas.openxmlformats.org/officeDocument/2006/relationships/oleObject" Target="../embeddings/oleObject15.bin"/></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Euler’s method</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AA0D30F4-929B-418F-BEC1-57903FB6D5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6580"/>
    </mc:Choice>
    <mc:Fallback xmlns="">
      <p:transition spd="slow" advTm="6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One step of Euler’s method</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Let us observe that the error is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p>
          <a:p>
            <a:pPr lvl="1"/>
            <a:r>
              <a:rPr lang="en-US" dirty="0"/>
              <a:t>We will look at two initial-value problems and</a:t>
            </a:r>
            <a:br>
              <a:rPr lang="en-US" dirty="0"/>
            </a:br>
            <a:r>
              <a:rPr lang="en-US" dirty="0"/>
              <a:t>approximate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a:t>
            </a:r>
            <a:r>
              <a:rPr lang="en-US" dirty="0"/>
              <a:t> for successively smaller values of </a:t>
            </a:r>
            <a:r>
              <a:rPr lang="en-US" i="1" dirty="0">
                <a:latin typeface="Times New Roman" panose="02020603050405020304" pitchFamily="18" charset="0"/>
              </a:rPr>
              <a:t>h</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10</a:t>
            </a:fld>
            <a:endParaRPr lang="en-CA"/>
          </a:p>
        </p:txBody>
      </p:sp>
      <p:pic>
        <p:nvPicPr>
          <p:cNvPr id="16" name="Audio 15">
            <a:hlinkClick r:id="" action="ppaction://media"/>
            <a:extLst>
              <a:ext uri="{FF2B5EF4-FFF2-40B4-BE49-F238E27FC236}">
                <a16:creationId xmlns:a16="http://schemas.microsoft.com/office/drawing/2014/main" id="{C0645802-D3A3-4841-B1EB-B02ACF25AF6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64113528"/>
      </p:ext>
    </p:extLst>
  </p:cSld>
  <p:clrMapOvr>
    <a:masterClrMapping/>
  </p:clrMapOvr>
  <mc:AlternateContent xmlns:mc="http://schemas.openxmlformats.org/markup-compatibility/2006" xmlns:p14="http://schemas.microsoft.com/office/powerpoint/2010/main">
    <mc:Choice Requires="p14">
      <p:transition spd="slow" p14:dur="2000" advTm="16053"/>
    </mc:Choice>
    <mc:Fallback xmlns="">
      <p:transition spd="slow" advTm="16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One step of Euler’s method</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 the solution at </a:t>
            </a:r>
            <a:r>
              <a:rPr lang="en-US" i="1" dirty="0">
                <a:latin typeface="Times New Roman" panose="02020603050405020304" pitchFamily="18" charset="0"/>
              </a:rPr>
              <a:t>y</a:t>
            </a:r>
            <a:r>
              <a:rPr lang="en-US" dirty="0">
                <a:latin typeface="Times New Roman" panose="02020603050405020304" pitchFamily="18" charset="0"/>
              </a:rPr>
              <a:t>(0 + </a:t>
            </a:r>
            <a:r>
              <a:rPr lang="en-US" i="1" dirty="0">
                <a:latin typeface="Times New Roman" panose="02020603050405020304" pitchFamily="18" charset="0"/>
              </a:rPr>
              <a:t>h</a:t>
            </a:r>
            <a:r>
              <a:rPr lang="en-US" dirty="0">
                <a:latin typeface="Times New Roman" panose="02020603050405020304" pitchFamily="18" charset="0"/>
              </a:rPr>
              <a:t>)</a:t>
            </a:r>
            <a:r>
              <a:rPr lang="en-US" i="1" dirty="0"/>
              <a:t> </a:t>
            </a:r>
            <a:r>
              <a:rPr lang="en-US" dirty="0"/>
              <a:t>to </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11</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244447" y="3387504"/>
            <a:ext cx="7976766" cy="2554545"/>
          </a:xfrm>
          <a:prstGeom prst="rect">
            <a:avLst/>
          </a:prstGeom>
          <a:noFill/>
        </p:spPr>
        <p:txBody>
          <a:bodyPr wrap="square">
            <a:spAutoFit/>
          </a:bodyPr>
          <a:lstStyle/>
          <a:p>
            <a:r>
              <a:rPr lang="en-US" sz="1500" dirty="0">
                <a:solidFill>
                  <a:schemeClr val="bg1"/>
                </a:solidFill>
                <a:latin typeface="Times New Roman" panose="02020603050405020304" pitchFamily="18" charset="0"/>
                <a:cs typeface="Times New Roman" panose="02020603050405020304" pitchFamily="18" charset="0"/>
              </a:rPr>
              <a:t>  1   0.5                    0.606530659712633    0</a:t>
            </a:r>
            <a:r>
              <a:rPr lang="en-US" sz="1600" dirty="0">
                <a:solidFill>
                  <a:schemeClr val="bg1"/>
                </a:solidFill>
                <a:latin typeface="Times New Roman" panose="02020603050405020304" pitchFamily="18" charset="0"/>
                <a:cs typeface="Times New Roman" panose="02020603050405020304" pitchFamily="18" charset="0"/>
              </a:rPr>
              <a:t>.5</a:t>
            </a:r>
            <a:r>
              <a:rPr lang="en-US" sz="1500" dirty="0">
                <a:solidFill>
                  <a:schemeClr val="bg1"/>
                </a:solidFill>
                <a:latin typeface="Times New Roman" panose="02020603050405020304" pitchFamily="18" charset="0"/>
                <a:cs typeface="Times New Roman" panose="02020603050405020304" pitchFamily="18" charset="0"/>
              </a:rPr>
              <a:t>                      </a:t>
            </a:r>
            <a:r>
              <a:rPr lang="en-US" sz="1500">
                <a:solidFill>
                  <a:schemeClr val="bg1"/>
                </a:solidFill>
                <a:latin typeface="Times New Roman" panose="02020603050405020304" pitchFamily="18" charset="0"/>
                <a:cs typeface="Times New Roman" panose="02020603050405020304" pitchFamily="18" charset="0"/>
              </a:rPr>
              <a:t>0.1065                  0.1250</a:t>
            </a:r>
            <a:endParaRPr lang="en-US" sz="1500" dirty="0">
              <a:solidFill>
                <a:schemeClr val="bg1"/>
              </a:solidFill>
              <a:latin typeface="Times New Roman" panose="02020603050405020304" pitchFamily="18" charset="0"/>
              <a:cs typeface="Times New Roman" panose="02020603050405020304" pitchFamily="18" charset="0"/>
            </a:endParaRPr>
          </a:p>
          <a:p>
            <a:r>
              <a:rPr lang="en-US" sz="1500" dirty="0">
                <a:solidFill>
                  <a:schemeClr val="bg1"/>
                </a:solidFill>
                <a:latin typeface="Times New Roman" panose="02020603050405020304" pitchFamily="18" charset="0"/>
                <a:cs typeface="Times New Roman" panose="02020603050405020304" pitchFamily="18" charset="0"/>
              </a:rPr>
              <a:t>  2   0.25                  0.7788007830714049  0</a:t>
            </a:r>
            <a:r>
              <a:rPr lang="en-US" sz="1600" dirty="0">
                <a:solidFill>
                  <a:schemeClr val="bg1"/>
                </a:solidFill>
                <a:latin typeface="Times New Roman" panose="02020603050405020304" pitchFamily="18" charset="0"/>
                <a:cs typeface="Times New Roman" panose="02020603050405020304" pitchFamily="18" charset="0"/>
              </a:rPr>
              <a:t>.75</a:t>
            </a:r>
            <a:r>
              <a:rPr lang="en-US" sz="1500" dirty="0">
                <a:solidFill>
                  <a:schemeClr val="bg1"/>
                </a:solidFill>
                <a:latin typeface="Times New Roman" panose="02020603050405020304" pitchFamily="18" charset="0"/>
                <a:cs typeface="Times New Roman" panose="02020603050405020304" pitchFamily="18" charset="0"/>
              </a:rPr>
              <a:t>                    0.02880                0.03125</a:t>
            </a:r>
          </a:p>
          <a:p>
            <a:r>
              <a:rPr lang="en-US" sz="1500" dirty="0">
                <a:solidFill>
                  <a:schemeClr val="bg1"/>
                </a:solidFill>
                <a:latin typeface="Times New Roman" panose="02020603050405020304" pitchFamily="18" charset="0"/>
                <a:cs typeface="Times New Roman" panose="02020603050405020304" pitchFamily="18" charset="0"/>
              </a:rPr>
              <a:t>  3   0.125                0.8824969025845955  0</a:t>
            </a:r>
            <a:r>
              <a:rPr lang="en-US" sz="1600" dirty="0">
                <a:solidFill>
                  <a:schemeClr val="bg1"/>
                </a:solidFill>
                <a:latin typeface="Times New Roman" panose="02020603050405020304" pitchFamily="18" charset="0"/>
                <a:cs typeface="Times New Roman" panose="02020603050405020304" pitchFamily="18" charset="0"/>
              </a:rPr>
              <a:t>.875</a:t>
            </a:r>
            <a:r>
              <a:rPr lang="en-US" sz="1500" dirty="0">
                <a:solidFill>
                  <a:schemeClr val="bg1"/>
                </a:solidFill>
                <a:latin typeface="Times New Roman" panose="02020603050405020304" pitchFamily="18" charset="0"/>
                <a:cs typeface="Times New Roman" panose="02020603050405020304" pitchFamily="18" charset="0"/>
              </a:rPr>
              <a:t>                  0.007497              0.007812</a:t>
            </a:r>
          </a:p>
          <a:p>
            <a:r>
              <a:rPr lang="en-US" sz="1500" dirty="0">
                <a:solidFill>
                  <a:schemeClr val="bg1"/>
                </a:solidFill>
                <a:latin typeface="Times New Roman" panose="02020603050405020304" pitchFamily="18" charset="0"/>
                <a:cs typeface="Times New Roman" panose="02020603050405020304" pitchFamily="18" charset="0"/>
              </a:rPr>
              <a:t>  4   0.0625              0.9394130628134758  0</a:t>
            </a:r>
            <a:r>
              <a:rPr lang="en-US" sz="1600" dirty="0">
                <a:solidFill>
                  <a:schemeClr val="bg1"/>
                </a:solidFill>
                <a:latin typeface="Times New Roman" panose="02020603050405020304" pitchFamily="18" charset="0"/>
                <a:cs typeface="Times New Roman" panose="02020603050405020304" pitchFamily="18" charset="0"/>
              </a:rPr>
              <a:t>.9375</a:t>
            </a:r>
            <a:r>
              <a:rPr lang="en-US" sz="1500" dirty="0">
                <a:solidFill>
                  <a:schemeClr val="bg1"/>
                </a:solidFill>
                <a:latin typeface="Times New Roman" panose="02020603050405020304" pitchFamily="18" charset="0"/>
                <a:cs typeface="Times New Roman" panose="02020603050405020304" pitchFamily="18" charset="0"/>
              </a:rPr>
              <a:t>                0.001913              0.001953</a:t>
            </a:r>
          </a:p>
          <a:p>
            <a:r>
              <a:rPr lang="en-US" sz="1500" dirty="0">
                <a:solidFill>
                  <a:schemeClr val="bg1"/>
                </a:solidFill>
                <a:latin typeface="Times New Roman" panose="02020603050405020304" pitchFamily="18" charset="0"/>
                <a:cs typeface="Times New Roman" panose="02020603050405020304" pitchFamily="18" charset="0"/>
              </a:rPr>
              <a:t>  5   0.03125            0.9692332344763441  0</a:t>
            </a:r>
            <a:r>
              <a:rPr lang="en-US" sz="1600" dirty="0">
                <a:solidFill>
                  <a:schemeClr val="bg1"/>
                </a:solidFill>
                <a:latin typeface="Times New Roman" panose="02020603050405020304" pitchFamily="18" charset="0"/>
                <a:cs typeface="Times New Roman" panose="02020603050405020304" pitchFamily="18" charset="0"/>
              </a:rPr>
              <a:t>.96875</a:t>
            </a:r>
            <a:r>
              <a:rPr lang="en-US" sz="1500" dirty="0">
                <a:solidFill>
                  <a:schemeClr val="bg1"/>
                </a:solidFill>
                <a:latin typeface="Times New Roman" panose="02020603050405020304" pitchFamily="18" charset="0"/>
                <a:cs typeface="Times New Roman" panose="02020603050405020304" pitchFamily="18" charset="0"/>
              </a:rPr>
              <a:t>              0.0004832            0.0004883</a:t>
            </a:r>
          </a:p>
          <a:p>
            <a:r>
              <a:rPr lang="en-US" sz="1500" dirty="0">
                <a:solidFill>
                  <a:schemeClr val="bg1"/>
                </a:solidFill>
                <a:latin typeface="Times New Roman" panose="02020603050405020304" pitchFamily="18" charset="0"/>
                <a:cs typeface="Times New Roman" panose="02020603050405020304" pitchFamily="18" charset="0"/>
              </a:rPr>
              <a:t>  6   0.015625          0.9844964370054085  0</a:t>
            </a:r>
            <a:r>
              <a:rPr lang="en-US" sz="1600" dirty="0">
                <a:solidFill>
                  <a:schemeClr val="bg1"/>
                </a:solidFill>
                <a:latin typeface="Times New Roman" panose="02020603050405020304" pitchFamily="18" charset="0"/>
                <a:cs typeface="Times New Roman" panose="02020603050405020304" pitchFamily="18" charset="0"/>
              </a:rPr>
              <a:t>.984375</a:t>
            </a:r>
            <a:r>
              <a:rPr lang="en-US" sz="1500" dirty="0">
                <a:solidFill>
                  <a:schemeClr val="bg1"/>
                </a:solidFill>
                <a:latin typeface="Times New Roman" panose="02020603050405020304" pitchFamily="18" charset="0"/>
                <a:cs typeface="Times New Roman" panose="02020603050405020304" pitchFamily="18" charset="0"/>
              </a:rPr>
              <a:t>            0.0001214            0.0001221</a:t>
            </a:r>
          </a:p>
          <a:p>
            <a:r>
              <a:rPr lang="en-US" sz="1500" dirty="0">
                <a:solidFill>
                  <a:schemeClr val="bg1"/>
                </a:solidFill>
                <a:latin typeface="Times New Roman" panose="02020603050405020304" pitchFamily="18" charset="0"/>
                <a:cs typeface="Times New Roman" panose="02020603050405020304" pitchFamily="18" charset="0"/>
              </a:rPr>
              <a:t>  7   0.0078125        0.9922179382602435  0</a:t>
            </a:r>
            <a:r>
              <a:rPr lang="en-US" sz="1600" dirty="0">
                <a:solidFill>
                  <a:schemeClr val="bg1"/>
                </a:solidFill>
                <a:latin typeface="Times New Roman" panose="02020603050405020304" pitchFamily="18" charset="0"/>
                <a:cs typeface="Times New Roman" panose="02020603050405020304" pitchFamily="18" charset="0"/>
              </a:rPr>
              <a:t>.9921875</a:t>
            </a:r>
            <a:r>
              <a:rPr lang="en-US" sz="1500" dirty="0">
                <a:solidFill>
                  <a:schemeClr val="bg1"/>
                </a:solidFill>
                <a:latin typeface="Times New Roman" panose="02020603050405020304" pitchFamily="18" charset="0"/>
                <a:cs typeface="Times New Roman" panose="02020603050405020304" pitchFamily="18" charset="0"/>
              </a:rPr>
              <a:t>          0.00003044          0.00003052</a:t>
            </a:r>
          </a:p>
          <a:p>
            <a:r>
              <a:rPr lang="en-US" sz="1500" dirty="0">
                <a:solidFill>
                  <a:schemeClr val="bg1"/>
                </a:solidFill>
                <a:latin typeface="Times New Roman" panose="02020603050405020304" pitchFamily="18" charset="0"/>
                <a:cs typeface="Times New Roman" panose="02020603050405020304" pitchFamily="18" charset="0"/>
              </a:rPr>
              <a:t>  8   0.00390625      0.9961013694701175  0</a:t>
            </a:r>
            <a:r>
              <a:rPr lang="en-US" sz="1600" dirty="0">
                <a:solidFill>
                  <a:schemeClr val="bg1"/>
                </a:solidFill>
                <a:latin typeface="Times New Roman" panose="02020603050405020304" pitchFamily="18" charset="0"/>
                <a:cs typeface="Times New Roman" panose="02020603050405020304" pitchFamily="18" charset="0"/>
              </a:rPr>
              <a:t>.99609375</a:t>
            </a:r>
            <a:r>
              <a:rPr lang="en-US" sz="1500" dirty="0">
                <a:solidFill>
                  <a:schemeClr val="bg1"/>
                </a:solidFill>
                <a:latin typeface="Times New Roman" panose="02020603050405020304" pitchFamily="18" charset="0"/>
                <a:cs typeface="Times New Roman" panose="02020603050405020304" pitchFamily="18" charset="0"/>
              </a:rPr>
              <a:t>        0.000007619        0.000007629</a:t>
            </a:r>
          </a:p>
          <a:p>
            <a:r>
              <a:rPr lang="en-US" sz="1500" dirty="0">
                <a:solidFill>
                  <a:schemeClr val="bg1"/>
                </a:solidFill>
                <a:latin typeface="Times New Roman" panose="02020603050405020304" pitchFamily="18" charset="0"/>
                <a:cs typeface="Times New Roman" panose="02020603050405020304" pitchFamily="18" charset="0"/>
              </a:rPr>
              <a:t>  9   0.001953125    0.9980487811074755  0</a:t>
            </a:r>
            <a:r>
              <a:rPr lang="en-US" sz="1600" dirty="0">
                <a:solidFill>
                  <a:schemeClr val="bg1"/>
                </a:solidFill>
                <a:latin typeface="Times New Roman" panose="02020603050405020304" pitchFamily="18" charset="0"/>
                <a:cs typeface="Times New Roman" panose="02020603050405020304" pitchFamily="18" charset="0"/>
              </a:rPr>
              <a:t>.998046875</a:t>
            </a:r>
            <a:r>
              <a:rPr lang="en-US" sz="1500" dirty="0">
                <a:solidFill>
                  <a:schemeClr val="bg1"/>
                </a:solidFill>
                <a:latin typeface="Times New Roman" panose="02020603050405020304" pitchFamily="18" charset="0"/>
                <a:cs typeface="Times New Roman" panose="02020603050405020304" pitchFamily="18" charset="0"/>
              </a:rPr>
              <a:t>      0.000001906        0.000001907</a:t>
            </a:r>
          </a:p>
          <a:p>
            <a:r>
              <a:rPr lang="en-US" sz="1500" dirty="0">
                <a:solidFill>
                  <a:schemeClr val="bg1"/>
                </a:solidFill>
                <a:latin typeface="Times New Roman" panose="02020603050405020304" pitchFamily="18" charset="0"/>
                <a:cs typeface="Times New Roman" panose="02020603050405020304" pitchFamily="18" charset="0"/>
              </a:rPr>
              <a:t>10   0.0009765625  0.9990239141819757  0</a:t>
            </a:r>
            <a:r>
              <a:rPr lang="en-US" sz="1600" dirty="0">
                <a:solidFill>
                  <a:schemeClr val="bg1"/>
                </a:solidFill>
                <a:latin typeface="Times New Roman" panose="02020603050405020304" pitchFamily="18" charset="0"/>
                <a:cs typeface="Times New Roman" panose="02020603050405020304" pitchFamily="18" charset="0"/>
              </a:rPr>
              <a:t>.9990234375</a:t>
            </a:r>
            <a:r>
              <a:rPr lang="en-US" sz="1500" dirty="0">
                <a:solidFill>
                  <a:schemeClr val="bg1"/>
                </a:solidFill>
                <a:latin typeface="Times New Roman" panose="02020603050405020304" pitchFamily="18" charset="0"/>
                <a:cs typeface="Times New Roman" panose="02020603050405020304" pitchFamily="18" charset="0"/>
              </a:rPr>
              <a:t>    0.0000004767      0.0000004768</a:t>
            </a:r>
          </a:p>
        </p:txBody>
      </p:sp>
      <p:sp>
        <p:nvSpPr>
          <p:cNvPr id="14" name="TextBox 13">
            <a:extLst>
              <a:ext uri="{FF2B5EF4-FFF2-40B4-BE49-F238E27FC236}">
                <a16:creationId xmlns:a16="http://schemas.microsoft.com/office/drawing/2014/main" id="{BEE9259A-9366-4D11-B964-72FB6F16D1B6}"/>
              </a:ext>
            </a:extLst>
          </p:cNvPr>
          <p:cNvSpPr txBox="1"/>
          <p:nvPr/>
        </p:nvSpPr>
        <p:spPr>
          <a:xfrm>
            <a:off x="686384" y="2864338"/>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5" name="TextBox 14">
            <a:extLst>
              <a:ext uri="{FF2B5EF4-FFF2-40B4-BE49-F238E27FC236}">
                <a16:creationId xmlns:a16="http://schemas.microsoft.com/office/drawing/2014/main" id="{01898192-A449-4588-B8DA-E5498EF24BCF}"/>
              </a:ext>
            </a:extLst>
          </p:cNvPr>
          <p:cNvSpPr txBox="1"/>
          <p:nvPr/>
        </p:nvSpPr>
        <p:spPr>
          <a:xfrm>
            <a:off x="941667" y="2864337"/>
            <a:ext cx="98360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baseline="30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 </a:t>
            </a:r>
            <a:endParaRPr lang="en-US" sz="2000" i="1" dirty="0"/>
          </a:p>
        </p:txBody>
      </p:sp>
      <p:sp>
        <p:nvSpPr>
          <p:cNvPr id="17" name="TextBox 16">
            <a:extLst>
              <a:ext uri="{FF2B5EF4-FFF2-40B4-BE49-F238E27FC236}">
                <a16:creationId xmlns:a16="http://schemas.microsoft.com/office/drawing/2014/main" id="{1EAA73C0-380B-4034-A983-1E9F04E2DF0C}"/>
              </a:ext>
            </a:extLst>
          </p:cNvPr>
          <p:cNvSpPr txBox="1"/>
          <p:nvPr/>
        </p:nvSpPr>
        <p:spPr>
          <a:xfrm>
            <a:off x="2517977" y="2859638"/>
            <a:ext cx="913079"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Exact</a:t>
            </a:r>
            <a:endParaRPr lang="en-US" sz="2000"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5208703" y="2873402"/>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8107087" y="3609625"/>
            <a:ext cx="792467" cy="2169825"/>
          </a:xfrm>
          <a:prstGeom prst="rect">
            <a:avLst/>
          </a:prstGeom>
          <a:noFill/>
        </p:spPr>
        <p:txBody>
          <a:bodyPr wrap="square">
            <a:spAutoFit/>
          </a:bodyPr>
          <a:lstStyle/>
          <a:p>
            <a:r>
              <a:rPr lang="en-US" sz="1500" dirty="0">
                <a:solidFill>
                  <a:schemeClr val="bg1"/>
                </a:solidFill>
                <a:latin typeface="Times New Roman" panose="02020603050405020304" pitchFamily="18" charset="0"/>
                <a:cs typeface="Times New Roman" panose="02020603050405020304" pitchFamily="18" charset="0"/>
              </a:rPr>
              <a:t>0.2704</a:t>
            </a:r>
          </a:p>
          <a:p>
            <a:r>
              <a:rPr lang="en-US" sz="1500" dirty="0">
                <a:solidFill>
                  <a:schemeClr val="bg1"/>
                </a:solidFill>
                <a:latin typeface="Times New Roman" panose="02020603050405020304" pitchFamily="18" charset="0"/>
                <a:cs typeface="Times New Roman" panose="02020603050405020304" pitchFamily="18" charset="0"/>
              </a:rPr>
              <a:t>0.2603</a:t>
            </a:r>
          </a:p>
          <a:p>
            <a:r>
              <a:rPr lang="en-US" sz="1500" dirty="0">
                <a:solidFill>
                  <a:schemeClr val="bg1"/>
                </a:solidFill>
                <a:latin typeface="Times New Roman" panose="02020603050405020304" pitchFamily="18" charset="0"/>
                <a:cs typeface="Times New Roman" panose="02020603050405020304" pitchFamily="18" charset="0"/>
              </a:rPr>
              <a:t>0.2552</a:t>
            </a:r>
          </a:p>
          <a:p>
            <a:r>
              <a:rPr lang="en-US" sz="1500" dirty="0">
                <a:solidFill>
                  <a:schemeClr val="bg1"/>
                </a:solidFill>
                <a:latin typeface="Times New Roman" panose="02020603050405020304" pitchFamily="18" charset="0"/>
                <a:cs typeface="Times New Roman" panose="02020603050405020304" pitchFamily="18" charset="0"/>
              </a:rPr>
              <a:t>0.2526</a:t>
            </a:r>
          </a:p>
          <a:p>
            <a:r>
              <a:rPr lang="en-US" sz="1500" dirty="0">
                <a:solidFill>
                  <a:schemeClr val="bg1"/>
                </a:solidFill>
                <a:latin typeface="Times New Roman" panose="02020603050405020304" pitchFamily="18" charset="0"/>
                <a:cs typeface="Times New Roman" panose="02020603050405020304" pitchFamily="18" charset="0"/>
              </a:rPr>
              <a:t>0.2513</a:t>
            </a:r>
          </a:p>
          <a:p>
            <a:r>
              <a:rPr lang="en-US" sz="1500" dirty="0">
                <a:solidFill>
                  <a:schemeClr val="bg1"/>
                </a:solidFill>
                <a:latin typeface="Times New Roman" panose="02020603050405020304" pitchFamily="18" charset="0"/>
                <a:cs typeface="Times New Roman" panose="02020603050405020304" pitchFamily="18" charset="0"/>
              </a:rPr>
              <a:t>0.2507</a:t>
            </a:r>
          </a:p>
          <a:p>
            <a:r>
              <a:rPr lang="en-US" sz="1500" dirty="0">
                <a:solidFill>
                  <a:schemeClr val="bg1"/>
                </a:solidFill>
                <a:latin typeface="Times New Roman" panose="02020603050405020304" pitchFamily="18" charset="0"/>
                <a:cs typeface="Times New Roman" panose="02020603050405020304" pitchFamily="18" charset="0"/>
              </a:rPr>
              <a:t>0.2503</a:t>
            </a:r>
          </a:p>
          <a:p>
            <a:r>
              <a:rPr lang="en-US" sz="1500" dirty="0">
                <a:solidFill>
                  <a:schemeClr val="bg1"/>
                </a:solidFill>
                <a:latin typeface="Times New Roman" panose="02020603050405020304" pitchFamily="18" charset="0"/>
                <a:cs typeface="Times New Roman" panose="02020603050405020304" pitchFamily="18" charset="0"/>
              </a:rPr>
              <a:t>0.2502</a:t>
            </a:r>
          </a:p>
          <a:p>
            <a:r>
              <a:rPr lang="en-US" sz="1500" dirty="0">
                <a:solidFill>
                  <a:schemeClr val="bg1"/>
                </a:solidFill>
                <a:latin typeface="Times New Roman" panose="02020603050405020304" pitchFamily="18" charset="0"/>
                <a:cs typeface="Times New Roman" panose="02020603050405020304" pitchFamily="18" charset="0"/>
              </a:rPr>
              <a:t>0.2501</a:t>
            </a:r>
          </a:p>
        </p:txBody>
      </p:sp>
      <p:graphicFrame>
        <p:nvGraphicFramePr>
          <p:cNvPr id="21" name="Object 20">
            <a:extLst>
              <a:ext uri="{FF2B5EF4-FFF2-40B4-BE49-F238E27FC236}">
                <a16:creationId xmlns:a16="http://schemas.microsoft.com/office/drawing/2014/main" id="{FEC68FF5-EC14-4A78-81BE-D2C6D1C37681}"/>
              </a:ext>
            </a:extLst>
          </p:cNvPr>
          <p:cNvGraphicFramePr>
            <a:graphicFrameLocks noChangeAspect="1"/>
          </p:cNvGraphicFramePr>
          <p:nvPr>
            <p:extLst>
              <p:ext uri="{D42A27DB-BD31-4B8C-83A1-F6EECF244321}">
                <p14:modId xmlns:p14="http://schemas.microsoft.com/office/powerpoint/2010/main" val="1397615104"/>
              </p:ext>
            </p:extLst>
          </p:nvPr>
        </p:nvGraphicFramePr>
        <p:xfrm>
          <a:off x="6497638" y="2771775"/>
          <a:ext cx="1143000" cy="603250"/>
        </p:xfrm>
        <a:graphic>
          <a:graphicData uri="http://schemas.openxmlformats.org/presentationml/2006/ole">
            <mc:AlternateContent xmlns:mc="http://schemas.openxmlformats.org/markup-compatibility/2006">
              <mc:Choice xmlns:v="urn:schemas-microsoft-com:vml" Requires="v">
                <p:oleObj name="Equation" r:id="rId5" imgW="749160" imgH="393480" progId="Equation.DSMT4">
                  <p:embed/>
                </p:oleObj>
              </mc:Choice>
              <mc:Fallback>
                <p:oleObj name="Equation" r:id="rId5" imgW="749160" imgH="393480" progId="Equation.DSMT4">
                  <p:embed/>
                  <p:pic>
                    <p:nvPicPr>
                      <p:cNvPr id="21" name="Object 20">
                        <a:extLst>
                          <a:ext uri="{FF2B5EF4-FFF2-40B4-BE49-F238E27FC236}">
                            <a16:creationId xmlns:a16="http://schemas.microsoft.com/office/drawing/2014/main" id="{FEC68FF5-EC14-4A78-81BE-D2C6D1C37681}"/>
                          </a:ext>
                        </a:extLst>
                      </p:cNvPr>
                      <p:cNvPicPr/>
                      <p:nvPr/>
                    </p:nvPicPr>
                    <p:blipFill>
                      <a:blip r:embed="rId6"/>
                      <a:stretch>
                        <a:fillRect/>
                      </a:stretch>
                    </p:blipFill>
                    <p:spPr>
                      <a:xfrm>
                        <a:off x="6497638" y="2771775"/>
                        <a:ext cx="1143000" cy="603250"/>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6EFB3A8C-E5A7-431F-99D9-787879D7B168}"/>
              </a:ext>
            </a:extLst>
          </p:cNvPr>
          <p:cNvSpPr txBox="1"/>
          <p:nvPr/>
        </p:nvSpPr>
        <p:spPr>
          <a:xfrm>
            <a:off x="7842993" y="2875221"/>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24" name="TextBox 23">
            <a:extLst>
              <a:ext uri="{FF2B5EF4-FFF2-40B4-BE49-F238E27FC236}">
                <a16:creationId xmlns:a16="http://schemas.microsoft.com/office/drawing/2014/main" id="{A10318EF-E955-4EFA-9F7A-B1827F788595}"/>
              </a:ext>
            </a:extLst>
          </p:cNvPr>
          <p:cNvSpPr txBox="1"/>
          <p:nvPr/>
        </p:nvSpPr>
        <p:spPr>
          <a:xfrm>
            <a:off x="3702920" y="2864827"/>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graphicFrame>
        <p:nvGraphicFramePr>
          <p:cNvPr id="20" name="Object 19">
            <a:extLst>
              <a:ext uri="{FF2B5EF4-FFF2-40B4-BE49-F238E27FC236}">
                <a16:creationId xmlns:a16="http://schemas.microsoft.com/office/drawing/2014/main" id="{76D5D378-74EE-4391-BDEA-8DEB654EA997}"/>
              </a:ext>
            </a:extLst>
          </p:cNvPr>
          <p:cNvGraphicFramePr>
            <a:graphicFrameLocks noChangeAspect="1"/>
          </p:cNvGraphicFramePr>
          <p:nvPr/>
        </p:nvGraphicFramePr>
        <p:xfrm>
          <a:off x="3766105" y="1975991"/>
          <a:ext cx="1611789" cy="935990"/>
        </p:xfrm>
        <a:graphic>
          <a:graphicData uri="http://schemas.openxmlformats.org/presentationml/2006/ole">
            <mc:AlternateContent xmlns:mc="http://schemas.openxmlformats.org/markup-compatibility/2006">
              <mc:Choice xmlns:v="urn:schemas-microsoft-com:vml" Requires="v">
                <p:oleObj name="Equation" r:id="rId7" imgW="914400" imgH="533160" progId="Equation.DSMT4">
                  <p:embed/>
                </p:oleObj>
              </mc:Choice>
              <mc:Fallback>
                <p:oleObj name="Equation" r:id="rId7" imgW="914400" imgH="533160" progId="Equation.DSMT4">
                  <p:embed/>
                  <p:pic>
                    <p:nvPicPr>
                      <p:cNvPr id="20" name="Object 19">
                        <a:extLst>
                          <a:ext uri="{FF2B5EF4-FFF2-40B4-BE49-F238E27FC236}">
                            <a16:creationId xmlns:a16="http://schemas.microsoft.com/office/drawing/2014/main" id="{76D5D378-74EE-4391-BDEA-8DEB654EA997}"/>
                          </a:ext>
                        </a:extLst>
                      </p:cNvPr>
                      <p:cNvPicPr/>
                      <p:nvPr/>
                    </p:nvPicPr>
                    <p:blipFill>
                      <a:blip r:embed="rId8"/>
                      <a:stretch>
                        <a:fillRect/>
                      </a:stretch>
                    </p:blipFill>
                    <p:spPr>
                      <a:xfrm>
                        <a:off x="3766105" y="1975991"/>
                        <a:ext cx="1611789" cy="93599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B16EED9C-B636-4152-BE6D-E1D27718408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
        <p:nvSpPr>
          <p:cNvPr id="25" name="TextBox 24">
            <a:extLst>
              <a:ext uri="{FF2B5EF4-FFF2-40B4-BE49-F238E27FC236}">
                <a16:creationId xmlns:a16="http://schemas.microsoft.com/office/drawing/2014/main" id="{F2953479-C67C-4985-B5E9-23BC263EC398}"/>
              </a:ext>
            </a:extLst>
          </p:cNvPr>
          <p:cNvSpPr txBox="1"/>
          <p:nvPr/>
        </p:nvSpPr>
        <p:spPr>
          <a:xfrm>
            <a:off x="7482358" y="1097153"/>
            <a:ext cx="4593430" cy="1200329"/>
          </a:xfrm>
          <a:prstGeom prst="rect">
            <a:avLst/>
          </a:prstGeom>
          <a:noFill/>
        </p:spPr>
        <p:txBody>
          <a:bodyPr wrap="square">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custDataLst>
      <p:tags r:id="rId1"/>
    </p:custDataLst>
    <p:extLst>
      <p:ext uri="{BB962C8B-B14F-4D97-AF65-F5344CB8AC3E}">
        <p14:creationId xmlns:p14="http://schemas.microsoft.com/office/powerpoint/2010/main" val="996784323"/>
      </p:ext>
    </p:extLst>
  </p:cSld>
  <p:clrMapOvr>
    <a:masterClrMapping/>
  </p:clrMapOvr>
  <mc:AlternateContent xmlns:mc="http://schemas.openxmlformats.org/markup-compatibility/2006" xmlns:p14="http://schemas.microsoft.com/office/powerpoint/2010/main">
    <mc:Choice Requires="p14">
      <p:transition spd="slow" p14:dur="2000" advTm="108717"/>
    </mc:Choice>
    <mc:Fallback xmlns="">
      <p:transition spd="slow" advTm="108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One step of Euler’s method</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 the solution at </a:t>
            </a:r>
            <a:r>
              <a:rPr lang="en-US" i="1" dirty="0">
                <a:latin typeface="Times New Roman" panose="02020603050405020304" pitchFamily="18" charset="0"/>
              </a:rPr>
              <a:t>y</a:t>
            </a:r>
            <a:r>
              <a:rPr lang="en-US" dirty="0">
                <a:latin typeface="Times New Roman" panose="02020603050405020304" pitchFamily="18" charset="0"/>
              </a:rPr>
              <a:t>(0 + </a:t>
            </a:r>
            <a:r>
              <a:rPr lang="en-US" i="1" dirty="0">
                <a:latin typeface="Times New Roman" panose="02020603050405020304" pitchFamily="18" charset="0"/>
              </a:rPr>
              <a:t>h</a:t>
            </a:r>
            <a:r>
              <a:rPr lang="en-US" dirty="0">
                <a:latin typeface="Times New Roman" panose="02020603050405020304" pitchFamily="18" charset="0"/>
              </a:rPr>
              <a:t>)</a:t>
            </a:r>
            <a:r>
              <a:rPr lang="en-US" i="1" dirty="0"/>
              <a:t> </a:t>
            </a:r>
            <a:r>
              <a:rPr lang="en-US" dirty="0"/>
              <a:t>to </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12</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635291" y="3387504"/>
            <a:ext cx="7585921" cy="2400657"/>
          </a:xfrm>
          <a:prstGeom prst="rect">
            <a:avLst/>
          </a:prstGeom>
          <a:noFill/>
        </p:spPr>
        <p:txBody>
          <a:bodyPr wrap="square">
            <a:spAutoFit/>
          </a:bodyPr>
          <a:lstStyle/>
          <a:p>
            <a:r>
              <a:rPr lang="en-US" sz="1500" dirty="0">
                <a:solidFill>
                  <a:schemeClr val="bg1"/>
                </a:solidFill>
                <a:latin typeface="Times New Roman" panose="02020603050405020304" pitchFamily="18" charset="0"/>
                <a:cs typeface="Times New Roman" panose="02020603050405020304" pitchFamily="18" charset="0"/>
              </a:rPr>
              <a:t>  1   0.5                     0.738852315643913     </a:t>
            </a:r>
            <a:r>
              <a:rPr lang="en-US" sz="1500">
                <a:solidFill>
                  <a:schemeClr val="bg1"/>
                </a:solidFill>
                <a:latin typeface="Times New Roman" panose="02020603050405020304" pitchFamily="18" charset="0"/>
                <a:cs typeface="Times New Roman" panose="02020603050405020304" pitchFamily="18" charset="0"/>
              </a:rPr>
              <a:t>0.85                    </a:t>
            </a:r>
            <a:r>
              <a:rPr lang="en-US" sz="1500" dirty="0">
                <a:solidFill>
                  <a:schemeClr val="bg1"/>
                </a:solidFill>
                <a:latin typeface="Times New Roman" panose="02020603050405020304" pitchFamily="18" charset="0"/>
                <a:cs typeface="Times New Roman" panose="02020603050405020304" pitchFamily="18" charset="0"/>
              </a:rPr>
              <a:t>–0.1111              –0.1175</a:t>
            </a:r>
          </a:p>
          <a:p>
            <a:r>
              <a:rPr lang="en-US" sz="1500" dirty="0">
                <a:solidFill>
                  <a:schemeClr val="bg1"/>
                </a:solidFill>
                <a:latin typeface="Times New Roman" panose="02020603050405020304" pitchFamily="18" charset="0"/>
                <a:cs typeface="Times New Roman" panose="02020603050405020304" pitchFamily="18" charset="0"/>
              </a:rPr>
              <a:t>  2   0.25                   0.8962693342116731   0.925                  –0.02873            –0.02938</a:t>
            </a:r>
          </a:p>
          <a:p>
            <a:r>
              <a:rPr lang="en-US" sz="1500" dirty="0">
                <a:solidFill>
                  <a:schemeClr val="bg1"/>
                </a:solidFill>
                <a:latin typeface="Times New Roman" panose="02020603050405020304" pitchFamily="18" charset="0"/>
                <a:cs typeface="Times New Roman" panose="02020603050405020304" pitchFamily="18" charset="0"/>
              </a:rPr>
              <a:t>  3   0.125                 0.9552271839309132   0.9625                –0.007273          –0.007344</a:t>
            </a:r>
          </a:p>
          <a:p>
            <a:r>
              <a:rPr lang="en-US" sz="1500" dirty="0">
                <a:solidFill>
                  <a:schemeClr val="bg1"/>
                </a:solidFill>
                <a:latin typeface="Times New Roman" panose="02020603050405020304" pitchFamily="18" charset="0"/>
                <a:cs typeface="Times New Roman" panose="02020603050405020304" pitchFamily="18" charset="0"/>
              </a:rPr>
              <a:t>  4   0.0625               0.9794223225078814   0.98125              –0.001828          –0.001836</a:t>
            </a:r>
          </a:p>
          <a:p>
            <a:r>
              <a:rPr lang="en-US" sz="1500" dirty="0">
                <a:solidFill>
                  <a:schemeClr val="bg1"/>
                </a:solidFill>
                <a:latin typeface="Times New Roman" panose="02020603050405020304" pitchFamily="18" charset="0"/>
                <a:cs typeface="Times New Roman" panose="02020603050405020304" pitchFamily="18" charset="0"/>
              </a:rPr>
              <a:t>  5   0.03125             0.9901670100357426   0.990625            –0.0004580        –0.0004590</a:t>
            </a:r>
          </a:p>
          <a:p>
            <a:r>
              <a:rPr lang="en-US" sz="1500" dirty="0">
                <a:solidFill>
                  <a:schemeClr val="bg1"/>
                </a:solidFill>
                <a:latin typeface="Times New Roman" panose="02020603050405020304" pitchFamily="18" charset="0"/>
                <a:cs typeface="Times New Roman" panose="02020603050405020304" pitchFamily="18" charset="0"/>
              </a:rPr>
              <a:t>  6   0.015625           0.9951978758220640   0.9953125          –0.0001146        –0.0001147</a:t>
            </a:r>
          </a:p>
          <a:p>
            <a:r>
              <a:rPr lang="en-US" sz="1500" dirty="0">
                <a:solidFill>
                  <a:schemeClr val="bg1"/>
                </a:solidFill>
                <a:latin typeface="Times New Roman" panose="02020603050405020304" pitchFamily="18" charset="0"/>
                <a:cs typeface="Times New Roman" panose="02020603050405020304" pitchFamily="18" charset="0"/>
              </a:rPr>
              <a:t>  7   0.0078125         0.9976275785667972   0.99765625        –0.00002867      –0.00002869</a:t>
            </a:r>
          </a:p>
          <a:p>
            <a:r>
              <a:rPr lang="en-US" sz="1500" dirty="0">
                <a:solidFill>
                  <a:schemeClr val="bg1"/>
                </a:solidFill>
                <a:latin typeface="Times New Roman" panose="02020603050405020304" pitchFamily="18" charset="0"/>
                <a:cs typeface="Times New Roman" panose="02020603050405020304" pitchFamily="18" charset="0"/>
              </a:rPr>
              <a:t>  8   0.00390625       0.9988209552460877   0.998828125      –0.000007170    –0.000007172</a:t>
            </a:r>
          </a:p>
          <a:p>
            <a:r>
              <a:rPr lang="en-US" sz="1500" dirty="0">
                <a:solidFill>
                  <a:schemeClr val="bg1"/>
                </a:solidFill>
                <a:latin typeface="Times New Roman" panose="02020603050405020304" pitchFamily="18" charset="0"/>
                <a:cs typeface="Times New Roman" panose="02020603050405020304" pitchFamily="18" charset="0"/>
              </a:rPr>
              <a:t>  9   0.001953125     0.9994122698263201   0.9994140625    –0.000001793    –0.000001793</a:t>
            </a:r>
          </a:p>
          <a:p>
            <a:r>
              <a:rPr lang="en-US" sz="1500" dirty="0">
                <a:solidFill>
                  <a:schemeClr val="bg1"/>
                </a:solidFill>
                <a:latin typeface="Times New Roman" panose="02020603050405020304" pitchFamily="18" charset="0"/>
                <a:cs typeface="Times New Roman" panose="02020603050405020304" pitchFamily="18" charset="0"/>
              </a:rPr>
              <a:t>10   0.0009765625   0.9997065830522891   0.99970703125  –0.0000004482  –0.0000004482</a:t>
            </a:r>
          </a:p>
        </p:txBody>
      </p:sp>
      <p:sp>
        <p:nvSpPr>
          <p:cNvPr id="14" name="TextBox 13">
            <a:extLst>
              <a:ext uri="{FF2B5EF4-FFF2-40B4-BE49-F238E27FC236}">
                <a16:creationId xmlns:a16="http://schemas.microsoft.com/office/drawing/2014/main" id="{BEE9259A-9366-4D11-B964-72FB6F16D1B6}"/>
              </a:ext>
            </a:extLst>
          </p:cNvPr>
          <p:cNvSpPr txBox="1"/>
          <p:nvPr/>
        </p:nvSpPr>
        <p:spPr>
          <a:xfrm>
            <a:off x="686384" y="2864338"/>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5" name="TextBox 14">
            <a:extLst>
              <a:ext uri="{FF2B5EF4-FFF2-40B4-BE49-F238E27FC236}">
                <a16:creationId xmlns:a16="http://schemas.microsoft.com/office/drawing/2014/main" id="{01898192-A449-4588-B8DA-E5498EF24BCF}"/>
              </a:ext>
            </a:extLst>
          </p:cNvPr>
          <p:cNvSpPr txBox="1"/>
          <p:nvPr/>
        </p:nvSpPr>
        <p:spPr>
          <a:xfrm>
            <a:off x="941667" y="2864337"/>
            <a:ext cx="98360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baseline="30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 </a:t>
            </a:r>
            <a:endParaRPr lang="en-US" sz="2000" i="1" dirty="0"/>
          </a:p>
        </p:txBody>
      </p:sp>
      <p:sp>
        <p:nvSpPr>
          <p:cNvPr id="17" name="TextBox 16">
            <a:extLst>
              <a:ext uri="{FF2B5EF4-FFF2-40B4-BE49-F238E27FC236}">
                <a16:creationId xmlns:a16="http://schemas.microsoft.com/office/drawing/2014/main" id="{1EAA73C0-380B-4034-A983-1E9F04E2DF0C}"/>
              </a:ext>
            </a:extLst>
          </p:cNvPr>
          <p:cNvSpPr txBox="1"/>
          <p:nvPr/>
        </p:nvSpPr>
        <p:spPr>
          <a:xfrm>
            <a:off x="2517977" y="2859638"/>
            <a:ext cx="913079"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Exact</a:t>
            </a:r>
            <a:endParaRPr lang="en-US" sz="2000"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5208703" y="2873402"/>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8107087" y="3609625"/>
            <a:ext cx="792467" cy="2169825"/>
          </a:xfrm>
          <a:prstGeom prst="rect">
            <a:avLst/>
          </a:prstGeom>
          <a:noFill/>
        </p:spPr>
        <p:txBody>
          <a:bodyPr wrap="square">
            <a:spAutoFit/>
          </a:bodyPr>
          <a:lstStyle/>
          <a:p>
            <a:r>
              <a:rPr lang="en-US" sz="1500" dirty="0">
                <a:solidFill>
                  <a:schemeClr val="bg1"/>
                </a:solidFill>
                <a:latin typeface="Times New Roman" panose="02020603050405020304" pitchFamily="18" charset="0"/>
                <a:cs typeface="Times New Roman" panose="02020603050405020304" pitchFamily="18" charset="0"/>
              </a:rPr>
              <a:t>0.2585</a:t>
            </a:r>
          </a:p>
          <a:p>
            <a:r>
              <a:rPr lang="en-US" sz="1500" dirty="0">
                <a:solidFill>
                  <a:schemeClr val="bg1"/>
                </a:solidFill>
                <a:latin typeface="Times New Roman" panose="02020603050405020304" pitchFamily="18" charset="0"/>
                <a:cs typeface="Times New Roman" panose="02020603050405020304" pitchFamily="18" charset="0"/>
              </a:rPr>
              <a:t>0.2531</a:t>
            </a:r>
          </a:p>
          <a:p>
            <a:r>
              <a:rPr lang="en-US" sz="1500" dirty="0">
                <a:solidFill>
                  <a:schemeClr val="bg1"/>
                </a:solidFill>
                <a:latin typeface="Times New Roman" panose="02020603050405020304" pitchFamily="18" charset="0"/>
                <a:cs typeface="Times New Roman" panose="02020603050405020304" pitchFamily="18" charset="0"/>
              </a:rPr>
              <a:t>0.2513</a:t>
            </a:r>
          </a:p>
          <a:p>
            <a:r>
              <a:rPr lang="en-US" sz="1500" dirty="0">
                <a:solidFill>
                  <a:schemeClr val="bg1"/>
                </a:solidFill>
                <a:latin typeface="Times New Roman" panose="02020603050405020304" pitchFamily="18" charset="0"/>
                <a:cs typeface="Times New Roman" panose="02020603050405020304" pitchFamily="18" charset="0"/>
              </a:rPr>
              <a:t>0.2506</a:t>
            </a:r>
          </a:p>
          <a:p>
            <a:r>
              <a:rPr lang="en-US" sz="1500" dirty="0">
                <a:solidFill>
                  <a:schemeClr val="bg1"/>
                </a:solidFill>
                <a:latin typeface="Times New Roman" panose="02020603050405020304" pitchFamily="18" charset="0"/>
                <a:cs typeface="Times New Roman" panose="02020603050405020304" pitchFamily="18" charset="0"/>
              </a:rPr>
              <a:t>0.2503</a:t>
            </a:r>
          </a:p>
          <a:p>
            <a:r>
              <a:rPr lang="en-US" sz="1500" dirty="0">
                <a:solidFill>
                  <a:schemeClr val="bg1"/>
                </a:solidFill>
                <a:latin typeface="Times New Roman" panose="02020603050405020304" pitchFamily="18" charset="0"/>
                <a:cs typeface="Times New Roman" panose="02020603050405020304" pitchFamily="18" charset="0"/>
              </a:rPr>
              <a:t>0.2501</a:t>
            </a:r>
          </a:p>
          <a:p>
            <a:r>
              <a:rPr lang="en-US" sz="1500" dirty="0">
                <a:solidFill>
                  <a:schemeClr val="bg1"/>
                </a:solidFill>
                <a:latin typeface="Times New Roman" panose="02020603050405020304" pitchFamily="18" charset="0"/>
                <a:cs typeface="Times New Roman" panose="02020603050405020304" pitchFamily="18" charset="0"/>
              </a:rPr>
              <a:t>0.2501</a:t>
            </a:r>
          </a:p>
          <a:p>
            <a:r>
              <a:rPr lang="en-US" sz="1500" dirty="0">
                <a:solidFill>
                  <a:schemeClr val="bg1"/>
                </a:solidFill>
                <a:latin typeface="Times New Roman" panose="02020603050405020304" pitchFamily="18" charset="0"/>
                <a:cs typeface="Times New Roman" panose="02020603050405020304" pitchFamily="18" charset="0"/>
              </a:rPr>
              <a:t>0.2500</a:t>
            </a:r>
          </a:p>
          <a:p>
            <a:r>
              <a:rPr lang="en-US" sz="1500" dirty="0">
                <a:solidFill>
                  <a:schemeClr val="bg1"/>
                </a:solidFill>
                <a:latin typeface="Times New Roman" panose="02020603050405020304" pitchFamily="18" charset="0"/>
                <a:cs typeface="Times New Roman" panose="02020603050405020304" pitchFamily="18" charset="0"/>
              </a:rPr>
              <a:t>0.2500</a:t>
            </a:r>
          </a:p>
        </p:txBody>
      </p:sp>
      <p:graphicFrame>
        <p:nvGraphicFramePr>
          <p:cNvPr id="21" name="Object 20">
            <a:extLst>
              <a:ext uri="{FF2B5EF4-FFF2-40B4-BE49-F238E27FC236}">
                <a16:creationId xmlns:a16="http://schemas.microsoft.com/office/drawing/2014/main" id="{FEC68FF5-EC14-4A78-81BE-D2C6D1C37681}"/>
              </a:ext>
            </a:extLst>
          </p:cNvPr>
          <p:cNvGraphicFramePr>
            <a:graphicFrameLocks noChangeAspect="1"/>
          </p:cNvGraphicFramePr>
          <p:nvPr>
            <p:extLst>
              <p:ext uri="{D42A27DB-BD31-4B8C-83A1-F6EECF244321}">
                <p14:modId xmlns:p14="http://schemas.microsoft.com/office/powerpoint/2010/main" val="4073777447"/>
              </p:ext>
            </p:extLst>
          </p:nvPr>
        </p:nvGraphicFramePr>
        <p:xfrm>
          <a:off x="6497638" y="2771775"/>
          <a:ext cx="1143000" cy="603250"/>
        </p:xfrm>
        <a:graphic>
          <a:graphicData uri="http://schemas.openxmlformats.org/presentationml/2006/ole">
            <mc:AlternateContent xmlns:mc="http://schemas.openxmlformats.org/markup-compatibility/2006">
              <mc:Choice xmlns:v="urn:schemas-microsoft-com:vml" Requires="v">
                <p:oleObj name="Equation" r:id="rId5" imgW="749160" imgH="393480" progId="Equation.DSMT4">
                  <p:embed/>
                </p:oleObj>
              </mc:Choice>
              <mc:Fallback>
                <p:oleObj name="Equation" r:id="rId5" imgW="749160" imgH="393480" progId="Equation.DSMT4">
                  <p:embed/>
                  <p:pic>
                    <p:nvPicPr>
                      <p:cNvPr id="21" name="Object 20">
                        <a:extLst>
                          <a:ext uri="{FF2B5EF4-FFF2-40B4-BE49-F238E27FC236}">
                            <a16:creationId xmlns:a16="http://schemas.microsoft.com/office/drawing/2014/main" id="{FEC68FF5-EC14-4A78-81BE-D2C6D1C37681}"/>
                          </a:ext>
                        </a:extLst>
                      </p:cNvPr>
                      <p:cNvPicPr/>
                      <p:nvPr/>
                    </p:nvPicPr>
                    <p:blipFill>
                      <a:blip r:embed="rId6"/>
                      <a:stretch>
                        <a:fillRect/>
                      </a:stretch>
                    </p:blipFill>
                    <p:spPr>
                      <a:xfrm>
                        <a:off x="6497638" y="2771775"/>
                        <a:ext cx="1143000" cy="603250"/>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6EFB3A8C-E5A7-431F-99D9-787879D7B168}"/>
              </a:ext>
            </a:extLst>
          </p:cNvPr>
          <p:cNvSpPr txBox="1"/>
          <p:nvPr/>
        </p:nvSpPr>
        <p:spPr>
          <a:xfrm>
            <a:off x="7842993" y="2875221"/>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24" name="TextBox 23">
            <a:extLst>
              <a:ext uri="{FF2B5EF4-FFF2-40B4-BE49-F238E27FC236}">
                <a16:creationId xmlns:a16="http://schemas.microsoft.com/office/drawing/2014/main" id="{A10318EF-E955-4EFA-9F7A-B1827F788595}"/>
              </a:ext>
            </a:extLst>
          </p:cNvPr>
          <p:cNvSpPr txBox="1"/>
          <p:nvPr/>
        </p:nvSpPr>
        <p:spPr>
          <a:xfrm>
            <a:off x="3702920" y="2864827"/>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graphicFrame>
        <p:nvGraphicFramePr>
          <p:cNvPr id="25" name="Object 24">
            <a:extLst>
              <a:ext uri="{FF2B5EF4-FFF2-40B4-BE49-F238E27FC236}">
                <a16:creationId xmlns:a16="http://schemas.microsoft.com/office/drawing/2014/main" id="{253B46A9-3910-4938-A87C-8CB3EF6C2EA2}"/>
              </a:ext>
            </a:extLst>
          </p:cNvPr>
          <p:cNvGraphicFramePr>
            <a:graphicFrameLocks noChangeAspect="1"/>
          </p:cNvGraphicFramePr>
          <p:nvPr>
            <p:extLst>
              <p:ext uri="{D42A27DB-BD31-4B8C-83A1-F6EECF244321}">
                <p14:modId xmlns:p14="http://schemas.microsoft.com/office/powerpoint/2010/main" val="822318176"/>
              </p:ext>
            </p:extLst>
          </p:nvPr>
        </p:nvGraphicFramePr>
        <p:xfrm>
          <a:off x="1228532" y="1996693"/>
          <a:ext cx="3314700" cy="935037"/>
        </p:xfrm>
        <a:graphic>
          <a:graphicData uri="http://schemas.openxmlformats.org/presentationml/2006/ole">
            <mc:AlternateContent xmlns:mc="http://schemas.openxmlformats.org/markup-compatibility/2006">
              <mc:Choice xmlns:v="urn:schemas-microsoft-com:vml" Requires="v">
                <p:oleObj name="Equation" r:id="rId7" imgW="1879560" imgH="533160" progId="Equation.DSMT4">
                  <p:embed/>
                </p:oleObj>
              </mc:Choice>
              <mc:Fallback>
                <p:oleObj name="Equation" r:id="rId7" imgW="1879560" imgH="533160" progId="Equation.DSMT4">
                  <p:embed/>
                  <p:pic>
                    <p:nvPicPr>
                      <p:cNvPr id="15" name="Object 14">
                        <a:extLst>
                          <a:ext uri="{FF2B5EF4-FFF2-40B4-BE49-F238E27FC236}">
                            <a16:creationId xmlns:a16="http://schemas.microsoft.com/office/drawing/2014/main" id="{87899B34-B83D-4A43-AFFB-E40F7914984F}"/>
                          </a:ext>
                        </a:extLst>
                      </p:cNvPr>
                      <p:cNvPicPr/>
                      <p:nvPr/>
                    </p:nvPicPr>
                    <p:blipFill>
                      <a:blip r:embed="rId8"/>
                      <a:stretch>
                        <a:fillRect/>
                      </a:stretch>
                    </p:blipFill>
                    <p:spPr>
                      <a:xfrm>
                        <a:off x="1228532" y="1996693"/>
                        <a:ext cx="3314700" cy="935037"/>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B6A78905-93C1-4CC1-9229-9B458CD91E8B}"/>
              </a:ext>
            </a:extLst>
          </p:cNvPr>
          <p:cNvGraphicFramePr>
            <a:graphicFrameLocks noChangeAspect="1"/>
          </p:cNvGraphicFramePr>
          <p:nvPr>
            <p:extLst>
              <p:ext uri="{D42A27DB-BD31-4B8C-83A1-F6EECF244321}">
                <p14:modId xmlns:p14="http://schemas.microsoft.com/office/powerpoint/2010/main" val="3920989328"/>
              </p:ext>
            </p:extLst>
          </p:nvPr>
        </p:nvGraphicFramePr>
        <p:xfrm>
          <a:off x="4834165" y="1926736"/>
          <a:ext cx="4229100" cy="912813"/>
        </p:xfrm>
        <a:graphic>
          <a:graphicData uri="http://schemas.openxmlformats.org/presentationml/2006/ole">
            <mc:AlternateContent xmlns:mc="http://schemas.openxmlformats.org/markup-compatibility/2006">
              <mc:Choice xmlns:v="urn:schemas-microsoft-com:vml" Requires="v">
                <p:oleObj name="Equation" r:id="rId9" imgW="2400120" imgH="520560" progId="Equation.DSMT4">
                  <p:embed/>
                </p:oleObj>
              </mc:Choice>
              <mc:Fallback>
                <p:oleObj name="Equation" r:id="rId9" imgW="2400120" imgH="520560" progId="Equation.DSMT4">
                  <p:embed/>
                  <p:pic>
                    <p:nvPicPr>
                      <p:cNvPr id="16" name="Object 15">
                        <a:extLst>
                          <a:ext uri="{FF2B5EF4-FFF2-40B4-BE49-F238E27FC236}">
                            <a16:creationId xmlns:a16="http://schemas.microsoft.com/office/drawing/2014/main" id="{D3FA415C-0761-4C81-8EC0-CF2A832B6ED4}"/>
                          </a:ext>
                        </a:extLst>
                      </p:cNvPr>
                      <p:cNvPicPr/>
                      <p:nvPr/>
                    </p:nvPicPr>
                    <p:blipFill>
                      <a:blip r:embed="rId10"/>
                      <a:stretch>
                        <a:fillRect/>
                      </a:stretch>
                    </p:blipFill>
                    <p:spPr>
                      <a:xfrm>
                        <a:off x="4834165" y="1926736"/>
                        <a:ext cx="4229100" cy="912813"/>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37AB8DDD-CFED-4A7E-830D-CA0AF99967E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72587187"/>
      </p:ext>
    </p:extLst>
  </p:cSld>
  <p:clrMapOvr>
    <a:masterClrMapping/>
  </p:clrMapOvr>
  <mc:AlternateContent xmlns:mc="http://schemas.openxmlformats.org/markup-compatibility/2006" xmlns:p14="http://schemas.microsoft.com/office/powerpoint/2010/main">
    <mc:Choice Requires="p14">
      <p:transition spd="slow" p14:dur="2000" advTm="112548"/>
    </mc:Choice>
    <mc:Fallback xmlns="">
      <p:transition spd="slow" advTm="112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Multiple steps of Euler’s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Issue: As with integration, we need to approximate the solution on an interval</a:t>
            </a:r>
          </a:p>
          <a:p>
            <a:pPr lvl="1"/>
            <a:r>
              <a:rPr lang="en-US" dirty="0"/>
              <a:t>First, we will implement a function to find the </a:t>
            </a:r>
            <a:r>
              <a:rPr lang="en-US" i="1" dirty="0"/>
              <a:t>n</a:t>
            </a:r>
            <a:r>
              <a:rPr lang="en-US" dirty="0"/>
              <a:t> approximations by dividing a range </a:t>
            </a:r>
            <a:r>
              <a:rPr lang="en-US" dirty="0">
                <a:latin typeface="Times New Roman" panose="02020603050405020304" pitchFamily="18" charset="0"/>
              </a:rPr>
              <a:t>[</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a:t>
            </a:r>
            <a:r>
              <a:rPr lang="en-US" i="1" dirty="0" err="1">
                <a:latin typeface="Times New Roman" panose="02020603050405020304" pitchFamily="18" charset="0"/>
              </a:rPr>
              <a:t>t</a:t>
            </a:r>
            <a:r>
              <a:rPr lang="en-US" i="1" baseline="-25000" dirty="0" err="1">
                <a:latin typeface="Times New Roman" panose="02020603050405020304" pitchFamily="18" charset="0"/>
              </a:rPr>
              <a:t>f</a:t>
            </a:r>
            <a:r>
              <a:rPr lang="en-US" dirty="0">
                <a:latin typeface="Times New Roman" panose="02020603050405020304" pitchFamily="18" charset="0"/>
              </a:rPr>
              <a:t>]</a:t>
            </a:r>
            <a:r>
              <a:rPr lang="en-US" dirty="0"/>
              <a:t> into </a:t>
            </a:r>
            <a:r>
              <a:rPr lang="en-US" i="1" dirty="0"/>
              <a:t>n</a:t>
            </a:r>
            <a:r>
              <a:rPr lang="en-US" dirty="0"/>
              <a:t> sub-intervals</a:t>
            </a:r>
          </a:p>
          <a:p>
            <a:pPr lvl="1"/>
            <a:r>
              <a:rPr lang="en-US" dirty="0"/>
              <a:t>For two </a:t>
            </a:r>
            <a:r>
              <a:rPr lang="en-US" cap="small" dirty="0" err="1"/>
              <a:t>ivp</a:t>
            </a:r>
            <a:r>
              <a:rPr lang="en-US" dirty="0" err="1"/>
              <a:t>s</a:t>
            </a:r>
            <a:r>
              <a:rPr lang="en-US" dirty="0"/>
              <a:t> with the initial condition </a:t>
            </a:r>
            <a:r>
              <a:rPr lang="en-US" i="1" dirty="0">
                <a:latin typeface="Times New Roman" panose="02020603050405020304" pitchFamily="18" charset="0"/>
              </a:rPr>
              <a:t>y</a:t>
            </a:r>
            <a:r>
              <a:rPr lang="en-US" dirty="0">
                <a:latin typeface="Times New Roman" panose="02020603050405020304" pitchFamily="18" charset="0"/>
              </a:rPr>
              <a:t>(0) = 1</a:t>
            </a:r>
            <a:r>
              <a:rPr lang="en-US" dirty="0"/>
              <a:t>,</a:t>
            </a:r>
            <a:br>
              <a:rPr lang="en-US" dirty="0"/>
            </a:br>
            <a:r>
              <a:rPr lang="en-US" dirty="0"/>
              <a:t>		we will approximate </a:t>
            </a:r>
            <a:r>
              <a:rPr lang="en-US" i="1" dirty="0">
                <a:latin typeface="Times New Roman" panose="02020603050405020304" pitchFamily="18" charset="0"/>
              </a:rPr>
              <a:t>y</a:t>
            </a:r>
            <a:r>
              <a:rPr lang="en-US" dirty="0">
                <a:latin typeface="Times New Roman" panose="02020603050405020304" pitchFamily="18" charset="0"/>
              </a:rPr>
              <a:t>(5)</a:t>
            </a:r>
            <a:r>
              <a:rPr lang="en-US" dirty="0"/>
              <a:t> by using </a:t>
            </a:r>
            <a:r>
              <a:rPr lang="en-US" dirty="0">
                <a:latin typeface="Times New Roman" panose="02020603050405020304" pitchFamily="18" charset="0"/>
              </a:rPr>
              <a:t>2</a:t>
            </a:r>
            <a:r>
              <a:rPr lang="en-US" i="1" baseline="30000" dirty="0">
                <a:latin typeface="Times New Roman" panose="02020603050405020304" pitchFamily="18" charset="0"/>
              </a:rPr>
              <a:t>n</a:t>
            </a:r>
            <a:r>
              <a:rPr lang="en-US" dirty="0"/>
              <a:t> intervals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13</a:t>
            </a:fld>
            <a:endParaRPr lang="en-CA"/>
          </a:p>
        </p:txBody>
      </p:sp>
      <p:pic>
        <p:nvPicPr>
          <p:cNvPr id="28" name="Audio 27">
            <a:hlinkClick r:id="" action="ppaction://media"/>
            <a:extLst>
              <a:ext uri="{FF2B5EF4-FFF2-40B4-BE49-F238E27FC236}">
                <a16:creationId xmlns:a16="http://schemas.microsoft.com/office/drawing/2014/main" id="{4D71DDD0-380C-47D5-94E8-B8DAB9F14B1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23544192"/>
      </p:ext>
    </p:extLst>
  </p:cSld>
  <p:clrMapOvr>
    <a:masterClrMapping/>
  </p:clrMapOvr>
  <mc:AlternateContent xmlns:mc="http://schemas.openxmlformats.org/markup-compatibility/2006" xmlns:p14="http://schemas.microsoft.com/office/powerpoint/2010/main">
    <mc:Choice Requires="p14">
      <p:transition spd="slow" p14:dur="2000" advTm="59262"/>
    </mc:Choice>
    <mc:Fallback xmlns="">
      <p:transition spd="slow" advTm="59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ED337-F02D-4579-96C1-F259C7A2F77F}"/>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DF0C32E-C637-4458-9BD9-455A5D4DB2FB}"/>
              </a:ext>
            </a:extLst>
          </p:cNvPr>
          <p:cNvSpPr>
            <a:spLocks noGrp="1"/>
          </p:cNvSpPr>
          <p:nvPr>
            <p:ph idx="1"/>
          </p:nvPr>
        </p:nvSpPr>
        <p:spPr/>
        <p:txBody>
          <a:bodyPr/>
          <a:lstStyle/>
          <a:p>
            <a:r>
              <a:rPr lang="en-US" dirty="0"/>
              <a:t>The implementation is straight-forward:</a:t>
            </a:r>
          </a:p>
          <a:p>
            <a:pPr marL="800100" lvl="2" indent="0">
              <a:buNone/>
            </a:pPr>
            <a:r>
              <a:rPr lang="en-US" sz="1200" dirty="0">
                <a:latin typeface="Consolas" panose="020B0609020204030204" pitchFamily="49" charset="0"/>
              </a:rPr>
              <a:t>std::tuple&lt;double *, double *, double *&gt; </a:t>
            </a:r>
            <a:r>
              <a:rPr lang="en-US" sz="1200" dirty="0" err="1">
                <a:latin typeface="Consolas" panose="020B0609020204030204" pitchFamily="49" charset="0"/>
              </a:rPr>
              <a:t>euler</a:t>
            </a:r>
            <a:r>
              <a:rPr lang="en-US" sz="1200" dirty="0">
                <a:latin typeface="Consolas" panose="020B0609020204030204" pitchFamily="49" charset="0"/>
              </a:rPr>
              <a:t>(</a:t>
            </a:r>
          </a:p>
          <a:p>
            <a:pPr marL="800100" lvl="2" indent="0">
              <a:buNone/>
            </a:pPr>
            <a:r>
              <a:rPr lang="en-US" sz="1200" dirty="0">
                <a:latin typeface="Consolas" panose="020B0609020204030204" pitchFamily="49" charset="0"/>
              </a:rPr>
              <a:t>    double f( double t, double y ), std::pair&lt;double, double&gt; </a:t>
            </a:r>
            <a:r>
              <a:rPr lang="en-US" sz="1200" dirty="0" err="1">
                <a:latin typeface="Consolas" panose="020B0609020204030204" pitchFamily="49" charset="0"/>
              </a:rPr>
              <a:t>t_rng</a:t>
            </a:r>
            <a:r>
              <a:rPr lang="en-US" sz="1200" dirty="0">
                <a:latin typeface="Consolas" panose="020B0609020204030204" pitchFamily="49" charset="0"/>
              </a:rPr>
              <a:t>, double y0,</a:t>
            </a:r>
          </a:p>
          <a:p>
            <a:pPr marL="800100" lvl="2" indent="0">
              <a:buNone/>
            </a:pPr>
            <a:r>
              <a:rPr lang="en-US" sz="1200" dirty="0">
                <a:latin typeface="Consolas" panose="020B0609020204030204" pitchFamily="49" charset="0"/>
              </a:rPr>
              <a:t>    unsigned int n</a:t>
            </a:r>
          </a:p>
          <a:p>
            <a:pPr marL="800100" lvl="2" indent="0">
              <a:buNone/>
            </a:pPr>
            <a:r>
              <a:rPr lang="en-US" sz="1200" dirty="0">
                <a:latin typeface="Consolas" panose="020B0609020204030204" pitchFamily="49" charset="0"/>
              </a:rPr>
              <a:t>) {</a:t>
            </a:r>
          </a:p>
          <a:p>
            <a:pPr marL="800100" lvl="2" indent="0">
              <a:buNone/>
            </a:pPr>
            <a:r>
              <a:rPr lang="en-US" sz="1200" dirty="0">
                <a:latin typeface="Consolas" panose="020B0609020204030204" pitchFamily="49" charset="0"/>
              </a:rPr>
              <a:t>    double h{ (</a:t>
            </a:r>
            <a:r>
              <a:rPr lang="en-US" sz="1200" dirty="0" err="1">
                <a:latin typeface="Consolas" panose="020B0609020204030204" pitchFamily="49" charset="0"/>
              </a:rPr>
              <a:t>t_rng.second</a:t>
            </a:r>
            <a:r>
              <a:rPr lang="en-US" sz="1200" dirty="0">
                <a:latin typeface="Consolas" panose="020B0609020204030204" pitchFamily="49" charset="0"/>
              </a:rPr>
              <a:t> - </a:t>
            </a:r>
            <a:r>
              <a:rPr lang="en-US" sz="1200" dirty="0" err="1">
                <a:latin typeface="Consolas" panose="020B0609020204030204" pitchFamily="49" charset="0"/>
              </a:rPr>
              <a:t>t_rng.first</a:t>
            </a:r>
            <a:r>
              <a:rPr lang="en-US" sz="1200" dirty="0">
                <a:latin typeface="Consolas" panose="020B0609020204030204" pitchFamily="49" charset="0"/>
              </a:rPr>
              <a:t>)/n };</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double  *</a:t>
            </a:r>
            <a:r>
              <a:rPr lang="en-US" sz="1200" dirty="0" err="1">
                <a:latin typeface="Consolas" panose="020B0609020204030204" pitchFamily="49" charset="0"/>
              </a:rPr>
              <a:t>ts</a:t>
            </a:r>
            <a:r>
              <a:rPr lang="en-US" sz="1200" dirty="0">
                <a:latin typeface="Consolas" panose="020B0609020204030204" pitchFamily="49" charset="0"/>
              </a:rPr>
              <a:t>{ new double[n + 1] };</a:t>
            </a:r>
          </a:p>
          <a:p>
            <a:pPr marL="800100" lvl="2" indent="0">
              <a:buNone/>
            </a:pPr>
            <a:r>
              <a:rPr lang="en-US" sz="1200" dirty="0">
                <a:latin typeface="Consolas" panose="020B0609020204030204" pitchFamily="49" charset="0"/>
              </a:rPr>
              <a:t>    double  *</a:t>
            </a:r>
            <a:r>
              <a:rPr lang="en-US" sz="1200" dirty="0" err="1">
                <a:latin typeface="Consolas" panose="020B0609020204030204" pitchFamily="49" charset="0"/>
              </a:rPr>
              <a:t>ys</a:t>
            </a:r>
            <a:r>
              <a:rPr lang="en-US" sz="1200" dirty="0">
                <a:latin typeface="Consolas" panose="020B0609020204030204" pitchFamily="49" charset="0"/>
              </a:rPr>
              <a:t>{ new double[n + 1] };</a:t>
            </a:r>
          </a:p>
          <a:p>
            <a:pPr marL="800100" lvl="2" indent="0">
              <a:buNone/>
            </a:pPr>
            <a:r>
              <a:rPr lang="en-US" sz="1200" dirty="0">
                <a:latin typeface="Consolas" panose="020B0609020204030204" pitchFamily="49" charset="0"/>
              </a:rPr>
              <a:t>    double *</a:t>
            </a:r>
            <a:r>
              <a:rPr lang="en-US" sz="1200" dirty="0" err="1">
                <a:latin typeface="Consolas" panose="020B0609020204030204" pitchFamily="49" charset="0"/>
              </a:rPr>
              <a:t>dys</a:t>
            </a:r>
            <a:r>
              <a:rPr lang="en-US" sz="1200" dirty="0">
                <a:latin typeface="Consolas" panose="020B0609020204030204" pitchFamily="49" charset="0"/>
              </a:rPr>
              <a:t>{ new double[n + 1] };</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ts</a:t>
            </a:r>
            <a:r>
              <a:rPr lang="en-US" sz="1200" dirty="0">
                <a:latin typeface="Consolas" panose="020B0609020204030204" pitchFamily="49" charset="0"/>
              </a:rPr>
              <a:t>[0] = </a:t>
            </a:r>
            <a:r>
              <a:rPr lang="en-US" sz="1200" dirty="0" err="1">
                <a:latin typeface="Consolas" panose="020B0609020204030204" pitchFamily="49" charset="0"/>
              </a:rPr>
              <a:t>t_rng.first</a:t>
            </a:r>
            <a:r>
              <a:rPr lang="en-US" sz="1200" dirty="0">
                <a:latin typeface="Consolas" panose="020B0609020204030204" pitchFamily="49" charset="0"/>
              </a:rPr>
              <a:t>;</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ys</a:t>
            </a:r>
            <a:r>
              <a:rPr lang="en-US" sz="1200" dirty="0">
                <a:latin typeface="Consolas" panose="020B0609020204030204" pitchFamily="49" charset="0"/>
              </a:rPr>
              <a:t>[0] = y0;</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dys</a:t>
            </a:r>
            <a:r>
              <a:rPr lang="en-US" sz="1200" dirty="0">
                <a:latin typeface="Consolas" panose="020B0609020204030204" pitchFamily="49" charset="0"/>
              </a:rPr>
              <a:t>[0] = f( </a:t>
            </a:r>
            <a:r>
              <a:rPr lang="en-US" sz="1200" dirty="0" err="1">
                <a:latin typeface="Consolas" panose="020B0609020204030204" pitchFamily="49" charset="0"/>
              </a:rPr>
              <a:t>ts</a:t>
            </a:r>
            <a:r>
              <a:rPr lang="en-US" sz="1200" dirty="0">
                <a:latin typeface="Consolas" panose="020B0609020204030204" pitchFamily="49" charset="0"/>
              </a:rPr>
              <a:t>[0], </a:t>
            </a:r>
            <a:r>
              <a:rPr lang="en-US" sz="1200" dirty="0" err="1">
                <a:latin typeface="Consolas" panose="020B0609020204030204" pitchFamily="49" charset="0"/>
              </a:rPr>
              <a:t>ys</a:t>
            </a:r>
            <a:r>
              <a:rPr lang="en-US" sz="1200" dirty="0">
                <a:latin typeface="Consolas" panose="020B0609020204030204" pitchFamily="49" charset="0"/>
              </a:rPr>
              <a:t>[0] );</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for ( unsigned int k{0}; k &lt; n; ++k ) {</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ts</a:t>
            </a:r>
            <a:r>
              <a:rPr lang="en-US" sz="1200" dirty="0">
                <a:latin typeface="Consolas" panose="020B0609020204030204" pitchFamily="49" charset="0"/>
              </a:rPr>
              <a:t>[k + 1] = </a:t>
            </a:r>
            <a:r>
              <a:rPr lang="en-US" sz="1200" dirty="0" err="1">
                <a:latin typeface="Consolas" panose="020B0609020204030204" pitchFamily="49" charset="0"/>
              </a:rPr>
              <a:t>t_rng.first</a:t>
            </a:r>
            <a:r>
              <a:rPr lang="en-US" sz="1200" dirty="0">
                <a:latin typeface="Consolas" panose="020B0609020204030204" pitchFamily="49" charset="0"/>
              </a:rPr>
              <a:t> + h*(k + 1);     // </a:t>
            </a:r>
            <a:r>
              <a:rPr lang="en-US" sz="1200" dirty="0" err="1">
                <a:latin typeface="Consolas" panose="020B0609020204030204" pitchFamily="49" charset="0"/>
              </a:rPr>
              <a:t>ts</a:t>
            </a:r>
            <a:r>
              <a:rPr lang="en-US" sz="1200" dirty="0">
                <a:latin typeface="Consolas" panose="020B0609020204030204" pitchFamily="49" charset="0"/>
              </a:rPr>
              <a:t>[k + 1] = </a:t>
            </a:r>
            <a:r>
              <a:rPr lang="en-US" sz="1200" dirty="0" err="1">
                <a:latin typeface="Consolas" panose="020B0609020204030204" pitchFamily="49" charset="0"/>
              </a:rPr>
              <a:t>ts</a:t>
            </a:r>
            <a:r>
              <a:rPr lang="en-US" sz="1200" dirty="0">
                <a:latin typeface="Consolas" panose="020B0609020204030204" pitchFamily="49" charset="0"/>
              </a:rPr>
              <a:t>[k] + h;</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ys</a:t>
            </a:r>
            <a:r>
              <a:rPr lang="en-US" sz="1200" dirty="0">
                <a:latin typeface="Consolas" panose="020B0609020204030204" pitchFamily="49" charset="0"/>
              </a:rPr>
              <a:t>[k + 1] = </a:t>
            </a:r>
            <a:r>
              <a:rPr lang="en-US" sz="1200" dirty="0" err="1">
                <a:latin typeface="Consolas" panose="020B0609020204030204" pitchFamily="49" charset="0"/>
              </a:rPr>
              <a:t>ys</a:t>
            </a:r>
            <a:r>
              <a:rPr lang="en-US" sz="1200" dirty="0">
                <a:latin typeface="Consolas" panose="020B0609020204030204" pitchFamily="49" charset="0"/>
              </a:rPr>
              <a:t>[k]     + h*</a:t>
            </a:r>
            <a:r>
              <a:rPr lang="en-US" sz="1200" dirty="0" err="1">
                <a:latin typeface="Consolas" panose="020B0609020204030204" pitchFamily="49" charset="0"/>
              </a:rPr>
              <a:t>dys</a:t>
            </a:r>
            <a:r>
              <a:rPr lang="en-US" sz="1200" dirty="0">
                <a:latin typeface="Consolas" panose="020B0609020204030204" pitchFamily="49" charset="0"/>
              </a:rPr>
              <a:t>[k];</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dys</a:t>
            </a:r>
            <a:r>
              <a:rPr lang="en-US" sz="1200" dirty="0">
                <a:latin typeface="Consolas" panose="020B0609020204030204" pitchFamily="49" charset="0"/>
              </a:rPr>
              <a:t>[k + 1] = f( </a:t>
            </a:r>
            <a:r>
              <a:rPr lang="en-US" sz="1200" dirty="0" err="1">
                <a:latin typeface="Consolas" panose="020B0609020204030204" pitchFamily="49" charset="0"/>
              </a:rPr>
              <a:t>ts</a:t>
            </a:r>
            <a:r>
              <a:rPr lang="en-US" sz="1200" dirty="0">
                <a:latin typeface="Consolas" panose="020B0609020204030204" pitchFamily="49" charset="0"/>
              </a:rPr>
              <a:t>[k + 1], </a:t>
            </a:r>
            <a:r>
              <a:rPr lang="en-US" sz="1200" dirty="0" err="1">
                <a:latin typeface="Consolas" panose="020B0609020204030204" pitchFamily="49" charset="0"/>
              </a:rPr>
              <a:t>ys</a:t>
            </a:r>
            <a:r>
              <a:rPr lang="en-US" sz="1200" dirty="0">
                <a:latin typeface="Consolas" panose="020B0609020204030204" pitchFamily="49" charset="0"/>
              </a:rPr>
              <a:t>[k + 1] );</a:t>
            </a:r>
          </a:p>
          <a:p>
            <a:pPr marL="800100" lvl="2" indent="0">
              <a:buNone/>
            </a:pPr>
            <a:r>
              <a:rPr lang="en-US" sz="1200" dirty="0">
                <a:latin typeface="Consolas" panose="020B0609020204030204" pitchFamily="49" charset="0"/>
              </a:rPr>
              <a:t>    }</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return std::</a:t>
            </a:r>
            <a:r>
              <a:rPr lang="en-US" sz="1200" dirty="0" err="1">
                <a:latin typeface="Consolas" panose="020B0609020204030204" pitchFamily="49" charset="0"/>
              </a:rPr>
              <a:t>make_tuple</a:t>
            </a:r>
            <a:r>
              <a:rPr lang="en-US" sz="1200" dirty="0">
                <a:latin typeface="Consolas" panose="020B0609020204030204" pitchFamily="49" charset="0"/>
              </a:rPr>
              <a:t>( </a:t>
            </a:r>
            <a:r>
              <a:rPr lang="en-US" sz="1200" dirty="0" err="1">
                <a:latin typeface="Consolas" panose="020B0609020204030204" pitchFamily="49" charset="0"/>
              </a:rPr>
              <a:t>ts</a:t>
            </a:r>
            <a:r>
              <a:rPr lang="en-US" sz="1200" dirty="0">
                <a:latin typeface="Consolas" panose="020B0609020204030204" pitchFamily="49" charset="0"/>
              </a:rPr>
              <a:t>, </a:t>
            </a:r>
            <a:r>
              <a:rPr lang="en-US" sz="1200" dirty="0" err="1">
                <a:latin typeface="Consolas" panose="020B0609020204030204" pitchFamily="49" charset="0"/>
              </a:rPr>
              <a:t>ys</a:t>
            </a:r>
            <a:r>
              <a:rPr lang="en-US" sz="1200" dirty="0">
                <a:latin typeface="Consolas" panose="020B0609020204030204" pitchFamily="49" charset="0"/>
              </a:rPr>
              <a:t>, </a:t>
            </a:r>
            <a:r>
              <a:rPr lang="en-US" sz="1200" dirty="0" err="1">
                <a:latin typeface="Consolas" panose="020B0609020204030204" pitchFamily="49" charset="0"/>
              </a:rPr>
              <a:t>dys</a:t>
            </a:r>
            <a:r>
              <a:rPr lang="en-US" sz="1200" dirty="0">
                <a:latin typeface="Consolas" panose="020B0609020204030204" pitchFamily="49" charset="0"/>
              </a:rPr>
              <a:t> );</a:t>
            </a:r>
          </a:p>
          <a:p>
            <a:pPr marL="800100" lvl="2" indent="0">
              <a:buNone/>
            </a:pPr>
            <a:r>
              <a:rPr lang="en-US" sz="1200" dirty="0">
                <a:latin typeface="Consolas" panose="020B0609020204030204" pitchFamily="49" charset="0"/>
              </a:rPr>
              <a:t>}</a:t>
            </a:r>
          </a:p>
        </p:txBody>
      </p:sp>
      <p:sp>
        <p:nvSpPr>
          <p:cNvPr id="4" name="Footer Placeholder 3">
            <a:extLst>
              <a:ext uri="{FF2B5EF4-FFF2-40B4-BE49-F238E27FC236}">
                <a16:creationId xmlns:a16="http://schemas.microsoft.com/office/drawing/2014/main" id="{1DFBFCA1-E528-48DA-A6DA-1FB241D24D57}"/>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7C462984-2BE6-47B2-87AD-5CAECAD077CC}"/>
              </a:ext>
            </a:extLst>
          </p:cNvPr>
          <p:cNvSpPr>
            <a:spLocks noGrp="1"/>
          </p:cNvSpPr>
          <p:nvPr>
            <p:ph type="sldNum" sz="quarter" idx="12"/>
          </p:nvPr>
        </p:nvSpPr>
        <p:spPr/>
        <p:txBody>
          <a:bodyPr/>
          <a:lstStyle/>
          <a:p>
            <a:fld id="{42EF6DC8-DA9C-4533-8A40-BB00A2545AF8}" type="slidenum">
              <a:rPr lang="en-CA" smtClean="0"/>
              <a:pPr/>
              <a:t>14</a:t>
            </a:fld>
            <a:endParaRPr lang="en-CA"/>
          </a:p>
        </p:txBody>
      </p:sp>
      <p:sp>
        <p:nvSpPr>
          <p:cNvPr id="8" name="Oval 7">
            <a:extLst>
              <a:ext uri="{FF2B5EF4-FFF2-40B4-BE49-F238E27FC236}">
                <a16:creationId xmlns:a16="http://schemas.microsoft.com/office/drawing/2014/main" id="{03B21AD6-B6EC-4580-9545-B01E0FBF4340}"/>
              </a:ext>
            </a:extLst>
          </p:cNvPr>
          <p:cNvSpPr/>
          <p:nvPr/>
        </p:nvSpPr>
        <p:spPr>
          <a:xfrm>
            <a:off x="1107347" y="1912690"/>
            <a:ext cx="3850547" cy="3858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2C184E66-6574-4016-AABA-D6C84B955B8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75977410"/>
      </p:ext>
    </p:extLst>
  </p:cSld>
  <p:clrMapOvr>
    <a:masterClrMapping/>
  </p:clrMapOvr>
  <mc:AlternateContent xmlns:mc="http://schemas.openxmlformats.org/markup-compatibility/2006" xmlns:p14="http://schemas.microsoft.com/office/powerpoint/2010/main">
    <mc:Choice Requires="p14">
      <p:transition spd="slow" p14:dur="2000" advTm="240945"/>
    </mc:Choice>
    <mc:Fallback xmlns="">
      <p:transition spd="slow" advTm="240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9"/>
                </p:tgtEl>
              </p:cMediaNode>
            </p:audio>
          </p:childTnLst>
        </p:cTn>
      </p:par>
    </p:tnLst>
    <p:bldLst>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ED337-F02D-4579-96C1-F259C7A2F77F}"/>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DF0C32E-C637-4458-9BD9-455A5D4DB2FB}"/>
              </a:ext>
            </a:extLst>
          </p:cNvPr>
          <p:cNvSpPr>
            <a:spLocks noGrp="1"/>
          </p:cNvSpPr>
          <p:nvPr>
            <p:ph idx="1"/>
          </p:nvPr>
        </p:nvSpPr>
        <p:spPr/>
        <p:txBody>
          <a:bodyPr/>
          <a:lstStyle/>
          <a:p>
            <a:r>
              <a:rPr lang="en-US" dirty="0"/>
              <a:t>We can now use this as follows:</a:t>
            </a:r>
          </a:p>
          <a:p>
            <a:pPr marL="800100" lvl="2" indent="0">
              <a:buNone/>
            </a:pPr>
            <a:r>
              <a:rPr lang="en-US" sz="1250" dirty="0">
                <a:latin typeface="Consolas" panose="020B0609020204030204" pitchFamily="49" charset="0"/>
              </a:rPr>
              <a:t>int main() {</a:t>
            </a:r>
          </a:p>
          <a:p>
            <a:pPr marL="800100" lvl="2" indent="0">
              <a:buNone/>
            </a:pPr>
            <a:r>
              <a:rPr lang="en-US" sz="1250" dirty="0">
                <a:latin typeface="Consolas" panose="020B0609020204030204" pitchFamily="49" charset="0"/>
              </a:rPr>
              <a:t>    std::</a:t>
            </a:r>
            <a:r>
              <a:rPr lang="en-US" sz="1250" dirty="0" err="1">
                <a:latin typeface="Consolas" panose="020B0609020204030204" pitchFamily="49" charset="0"/>
              </a:rPr>
              <a:t>cout.precision</a:t>
            </a:r>
            <a:r>
              <a:rPr lang="en-US" sz="1250" dirty="0">
                <a:latin typeface="Consolas" panose="020B0609020204030204" pitchFamily="49" charset="0"/>
              </a:rPr>
              <a:t>( 16 );</a:t>
            </a:r>
          </a:p>
          <a:p>
            <a:pPr marL="800100" lvl="2" indent="0">
              <a:buNone/>
            </a:pPr>
            <a:endParaRPr lang="en-US" sz="1250" dirty="0">
              <a:latin typeface="Consolas" panose="020B0609020204030204" pitchFamily="49" charset="0"/>
            </a:endParaRPr>
          </a:p>
          <a:p>
            <a:pPr marL="800100" lvl="2" indent="0">
              <a:buNone/>
            </a:pPr>
            <a:r>
              <a:rPr lang="en-US" sz="1250" dirty="0">
                <a:latin typeface="Consolas" panose="020B0609020204030204" pitchFamily="49" charset="0"/>
              </a:rPr>
              <a:t>    // Initial condition y(0.0) = 1.0</a:t>
            </a:r>
          </a:p>
          <a:p>
            <a:pPr marL="800100" lvl="2" indent="0">
              <a:buNone/>
            </a:pPr>
            <a:r>
              <a:rPr lang="en-US" sz="1250" dirty="0">
                <a:latin typeface="Consolas" panose="020B0609020204030204" pitchFamily="49" charset="0"/>
              </a:rPr>
              <a:t>    auto </a:t>
            </a:r>
            <a:r>
              <a:rPr lang="en-US" sz="1250" dirty="0" err="1">
                <a:latin typeface="Consolas" panose="020B0609020204030204" pitchFamily="49" charset="0"/>
              </a:rPr>
              <a:t>soln</a:t>
            </a:r>
            <a:r>
              <a:rPr lang="en-US" sz="1250" dirty="0">
                <a:latin typeface="Consolas" panose="020B0609020204030204" pitchFamily="49" charset="0"/>
              </a:rPr>
              <a:t>{ </a:t>
            </a:r>
            <a:r>
              <a:rPr lang="en-US" sz="1250" dirty="0" err="1">
                <a:latin typeface="Consolas" panose="020B0609020204030204" pitchFamily="49" charset="0"/>
              </a:rPr>
              <a:t>euler</a:t>
            </a:r>
            <a:r>
              <a:rPr lang="en-US" sz="1250" dirty="0">
                <a:latin typeface="Consolas" panose="020B0609020204030204" pitchFamily="49" charset="0"/>
              </a:rPr>
              <a:t>( f0, std::</a:t>
            </a:r>
            <a:r>
              <a:rPr lang="en-US" sz="1250" dirty="0" err="1">
                <a:latin typeface="Consolas" panose="020B0609020204030204" pitchFamily="49" charset="0"/>
              </a:rPr>
              <a:t>make_pair</a:t>
            </a:r>
            <a:r>
              <a:rPr lang="en-US" sz="1250" dirty="0">
                <a:latin typeface="Consolas" panose="020B0609020204030204" pitchFamily="49" charset="0"/>
              </a:rPr>
              <a:t>( 0.0, 5.0 ), 1.0, 100 ) };</a:t>
            </a:r>
          </a:p>
          <a:p>
            <a:pPr marL="800100" lvl="2" indent="0">
              <a:buNone/>
            </a:pPr>
            <a:endParaRPr lang="en-US" sz="1250" dirty="0">
              <a:latin typeface="Consolas" panose="020B0609020204030204" pitchFamily="49" charset="0"/>
            </a:endParaRPr>
          </a:p>
          <a:p>
            <a:pPr marL="800100" lvl="2" indent="0">
              <a:buNone/>
            </a:pPr>
            <a:r>
              <a:rPr lang="en-US" sz="1250" dirty="0">
                <a:latin typeface="Consolas" panose="020B0609020204030204" pitchFamily="49" charset="0"/>
              </a:rPr>
              <a:t>    std::</a:t>
            </a:r>
            <a:r>
              <a:rPr lang="en-US" sz="1250" dirty="0" err="1">
                <a:latin typeface="Consolas" panose="020B0609020204030204" pitchFamily="49" charset="0"/>
              </a:rPr>
              <a:t>cout</a:t>
            </a:r>
            <a:r>
              <a:rPr lang="en-US" sz="1250" dirty="0">
                <a:latin typeface="Consolas" panose="020B0609020204030204" pitchFamily="49" charset="0"/>
              </a:rPr>
              <a:t> &lt;&lt; "y(4.0) = " &lt;&lt; std::get&lt;1&gt;( </a:t>
            </a:r>
            <a:r>
              <a:rPr lang="en-US" sz="1250" dirty="0" err="1">
                <a:latin typeface="Consolas" panose="020B0609020204030204" pitchFamily="49" charset="0"/>
              </a:rPr>
              <a:t>soln</a:t>
            </a:r>
            <a:r>
              <a:rPr lang="en-US" sz="1250" dirty="0">
                <a:latin typeface="Consolas" panose="020B0609020204030204" pitchFamily="49" charset="0"/>
              </a:rPr>
              <a:t> )[100]</a:t>
            </a:r>
          </a:p>
          <a:p>
            <a:pPr marL="800100" lvl="2" indent="0">
              <a:buNone/>
            </a:pPr>
            <a:r>
              <a:rPr lang="en-US" sz="1250" dirty="0">
                <a:latin typeface="Consolas" panose="020B0609020204030204" pitchFamily="49" charset="0"/>
              </a:rPr>
              <a:t>              &lt;&lt; std::</a:t>
            </a:r>
            <a:r>
              <a:rPr lang="en-US" sz="1250" dirty="0" err="1">
                <a:latin typeface="Consolas" panose="020B0609020204030204" pitchFamily="49" charset="0"/>
              </a:rPr>
              <a:t>endl</a:t>
            </a:r>
            <a:r>
              <a:rPr lang="en-US" sz="1250" dirty="0">
                <a:latin typeface="Consolas" panose="020B0609020204030204" pitchFamily="49" charset="0"/>
              </a:rPr>
              <a:t>;</a:t>
            </a:r>
          </a:p>
          <a:p>
            <a:pPr marL="800100" lvl="2" indent="0">
              <a:buNone/>
            </a:pPr>
            <a:r>
              <a:rPr lang="en-US" sz="1250" dirty="0">
                <a:latin typeface="Consolas" panose="020B0609020204030204" pitchFamily="49" charset="0"/>
              </a:rPr>
              <a:t>    delete[] std::get&lt;0&gt;( </a:t>
            </a:r>
            <a:r>
              <a:rPr lang="en-US" sz="1250" dirty="0" err="1">
                <a:latin typeface="Consolas" panose="020B0609020204030204" pitchFamily="49" charset="0"/>
              </a:rPr>
              <a:t>soln</a:t>
            </a:r>
            <a:r>
              <a:rPr lang="en-US" sz="1250" dirty="0">
                <a:latin typeface="Consolas" panose="020B0609020204030204" pitchFamily="49" charset="0"/>
              </a:rPr>
              <a:t> );</a:t>
            </a:r>
          </a:p>
          <a:p>
            <a:pPr marL="800100" lvl="2" indent="0">
              <a:buNone/>
            </a:pPr>
            <a:r>
              <a:rPr lang="en-US" sz="1250" dirty="0">
                <a:latin typeface="Consolas" panose="020B0609020204030204" pitchFamily="49" charset="0"/>
              </a:rPr>
              <a:t>    delete[] std::get&lt;1&gt;( </a:t>
            </a:r>
            <a:r>
              <a:rPr lang="en-US" sz="1250" dirty="0" err="1">
                <a:latin typeface="Consolas" panose="020B0609020204030204" pitchFamily="49" charset="0"/>
              </a:rPr>
              <a:t>soln</a:t>
            </a:r>
            <a:r>
              <a:rPr lang="en-US" sz="1250" dirty="0">
                <a:latin typeface="Consolas" panose="020B0609020204030204" pitchFamily="49" charset="0"/>
              </a:rPr>
              <a:t> );</a:t>
            </a:r>
          </a:p>
          <a:p>
            <a:pPr marL="800100" lvl="2" indent="0">
              <a:buNone/>
            </a:pPr>
            <a:r>
              <a:rPr lang="en-US" sz="1250" dirty="0">
                <a:latin typeface="Consolas" panose="020B0609020204030204" pitchFamily="49" charset="0"/>
              </a:rPr>
              <a:t>    delete[] std::get&lt;2&gt;( </a:t>
            </a:r>
            <a:r>
              <a:rPr lang="en-US" sz="1250" dirty="0" err="1">
                <a:latin typeface="Consolas" panose="020B0609020204030204" pitchFamily="49" charset="0"/>
              </a:rPr>
              <a:t>soln</a:t>
            </a:r>
            <a:r>
              <a:rPr lang="en-US" sz="1250" dirty="0">
                <a:latin typeface="Consolas" panose="020B0609020204030204" pitchFamily="49" charset="0"/>
              </a:rPr>
              <a:t> );</a:t>
            </a:r>
          </a:p>
          <a:p>
            <a:pPr marL="800100" lvl="2" indent="0">
              <a:buNone/>
            </a:pPr>
            <a:endParaRPr lang="en-US" sz="1250" dirty="0">
              <a:latin typeface="Consolas" panose="020B0609020204030204" pitchFamily="49" charset="0"/>
            </a:endParaRPr>
          </a:p>
          <a:p>
            <a:pPr marL="800100" lvl="2" indent="0">
              <a:buNone/>
            </a:pPr>
            <a:r>
              <a:rPr lang="en-US" sz="1250" dirty="0">
                <a:latin typeface="Consolas" panose="020B0609020204030204" pitchFamily="49" charset="0"/>
              </a:rPr>
              <a:t>    return 0;</a:t>
            </a:r>
          </a:p>
          <a:p>
            <a:pPr marL="800100" lvl="2" indent="0">
              <a:buNone/>
            </a:pPr>
            <a:r>
              <a:rPr lang="en-US" sz="1250" dirty="0">
                <a:latin typeface="Consolas" panose="020B0609020204030204" pitchFamily="49" charset="0"/>
              </a:rPr>
              <a:t>}</a:t>
            </a:r>
          </a:p>
          <a:p>
            <a:pPr marL="800100" lvl="2" indent="0">
              <a:buNone/>
            </a:pPr>
            <a:endParaRPr lang="en-US" sz="1250" dirty="0">
              <a:latin typeface="Consolas" panose="020B0609020204030204" pitchFamily="49" charset="0"/>
            </a:endParaRPr>
          </a:p>
          <a:p>
            <a:pPr marL="800100" lvl="2" indent="0">
              <a:buNone/>
            </a:pPr>
            <a:r>
              <a:rPr lang="en-US" sz="1250" dirty="0">
                <a:latin typeface="Consolas" panose="020B0609020204030204" pitchFamily="49" charset="0"/>
              </a:rPr>
              <a:t>// The differential equation</a:t>
            </a:r>
          </a:p>
          <a:p>
            <a:pPr marL="800100" lvl="2" indent="0">
              <a:buNone/>
            </a:pPr>
            <a:r>
              <a:rPr lang="en-US" sz="1250" dirty="0">
                <a:latin typeface="Consolas" panose="020B0609020204030204" pitchFamily="49" charset="0"/>
              </a:rPr>
              <a:t>//               2</a:t>
            </a:r>
          </a:p>
          <a:p>
            <a:pPr marL="800100" lvl="2" indent="0">
              <a:buNone/>
            </a:pPr>
            <a:r>
              <a:rPr lang="en-US" sz="1250" dirty="0">
                <a:latin typeface="Consolas" panose="020B0609020204030204" pitchFamily="49" charset="0"/>
              </a:rPr>
              <a:t>//     y'(t) = -t y(t) - (t + 1) y(t) - t + 1</a:t>
            </a:r>
          </a:p>
          <a:p>
            <a:pPr marL="800100" lvl="2" indent="0">
              <a:buNone/>
            </a:pPr>
            <a:r>
              <a:rPr lang="en-US" sz="1250" dirty="0">
                <a:latin typeface="Consolas" panose="020B0609020204030204" pitchFamily="49" charset="0"/>
              </a:rPr>
              <a:t>double f0( double t, double y ) {</a:t>
            </a:r>
          </a:p>
          <a:p>
            <a:pPr marL="800100" lvl="2" indent="0">
              <a:buNone/>
            </a:pPr>
            <a:r>
              <a:rPr lang="en-US" sz="1250" dirty="0">
                <a:latin typeface="Consolas" panose="020B0609020204030204" pitchFamily="49" charset="0"/>
              </a:rPr>
              <a:t>    return -t*t*y - (t + 1)*y - t + 1;</a:t>
            </a:r>
          </a:p>
          <a:p>
            <a:pPr marL="800100" lvl="2" indent="0">
              <a:buNone/>
            </a:pPr>
            <a:r>
              <a:rPr lang="en-US" sz="1250" dirty="0">
                <a:latin typeface="Consolas" panose="020B0609020204030204" pitchFamily="49" charset="0"/>
              </a:rPr>
              <a:t>}</a:t>
            </a:r>
          </a:p>
        </p:txBody>
      </p:sp>
      <p:sp>
        <p:nvSpPr>
          <p:cNvPr id="4" name="Footer Placeholder 3">
            <a:extLst>
              <a:ext uri="{FF2B5EF4-FFF2-40B4-BE49-F238E27FC236}">
                <a16:creationId xmlns:a16="http://schemas.microsoft.com/office/drawing/2014/main" id="{1DFBFCA1-E528-48DA-A6DA-1FB241D24D57}"/>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7C462984-2BE6-47B2-87AD-5CAECAD077CC}"/>
              </a:ext>
            </a:extLst>
          </p:cNvPr>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a:extLst>
              <a:ext uri="{FF2B5EF4-FFF2-40B4-BE49-F238E27FC236}">
                <a16:creationId xmlns:a16="http://schemas.microsoft.com/office/drawing/2014/main" id="{170B8518-2EB6-489F-9CFD-13446C5154F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04248900"/>
      </p:ext>
    </p:extLst>
  </p:cSld>
  <p:clrMapOvr>
    <a:masterClrMapping/>
  </p:clrMapOvr>
  <mc:AlternateContent xmlns:mc="http://schemas.openxmlformats.org/markup-compatibility/2006" xmlns:p14="http://schemas.microsoft.com/office/powerpoint/2010/main">
    <mc:Choice Requires="p14">
      <p:transition spd="slow" p14:dur="2000" advTm="133329"/>
    </mc:Choice>
    <mc:Fallback xmlns="">
      <p:transition spd="slow" advTm="133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8" end="1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9" end="1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0" end="2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Multiple steps of Euler’s method</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 the solution at </a:t>
            </a:r>
            <a:r>
              <a:rPr lang="en-US" i="1" dirty="0">
                <a:latin typeface="Times New Roman" panose="02020603050405020304" pitchFamily="18" charset="0"/>
              </a:rPr>
              <a:t>y</a:t>
            </a:r>
            <a:r>
              <a:rPr lang="en-US" dirty="0">
                <a:latin typeface="Times New Roman" panose="02020603050405020304" pitchFamily="18" charset="0"/>
              </a:rPr>
              <a:t>(5)</a:t>
            </a:r>
            <a:r>
              <a:rPr lang="en-US" i="1" dirty="0"/>
              <a:t> </a:t>
            </a:r>
            <a:r>
              <a:rPr lang="en-US" dirty="0"/>
              <a:t>to </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16</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1078209" y="3387504"/>
            <a:ext cx="7585921" cy="286232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2      2.25                                  –2.243</a:t>
            </a:r>
          </a:p>
          <a:p>
            <a:r>
              <a:rPr lang="en-US" dirty="0">
                <a:solidFill>
                  <a:schemeClr val="bg1"/>
                </a:solidFill>
                <a:latin typeface="Times New Roman" panose="02020603050405020304" pitchFamily="18" charset="0"/>
                <a:cs typeface="Times New Roman" panose="02020603050405020304" pitchFamily="18" charset="0"/>
              </a:rPr>
              <a:t>      4      0.00390625                        0.002832</a:t>
            </a:r>
          </a:p>
          <a:p>
            <a:r>
              <a:rPr lang="en-US" dirty="0">
                <a:solidFill>
                  <a:schemeClr val="bg1"/>
                </a:solidFill>
                <a:latin typeface="Times New Roman" panose="02020603050405020304" pitchFamily="18" charset="0"/>
                <a:cs typeface="Times New Roman" panose="02020603050405020304" pitchFamily="18" charset="0"/>
              </a:rPr>
              <a:t>      8      0.0003910660743713379  0.006347</a:t>
            </a:r>
          </a:p>
          <a:p>
            <a:r>
              <a:rPr lang="en-US" dirty="0">
                <a:solidFill>
                  <a:schemeClr val="bg1"/>
                </a:solidFill>
                <a:latin typeface="Times New Roman" panose="02020603050405020304" pitchFamily="18" charset="0"/>
                <a:cs typeface="Times New Roman" panose="02020603050405020304" pitchFamily="18" charset="0"/>
              </a:rPr>
              <a:t>    16      0.00249093984716035      0.004247</a:t>
            </a:r>
          </a:p>
          <a:p>
            <a:r>
              <a:rPr lang="en-US" dirty="0">
                <a:solidFill>
                  <a:schemeClr val="bg1"/>
                </a:solidFill>
                <a:latin typeface="Times New Roman" panose="02020603050405020304" pitchFamily="18" charset="0"/>
                <a:cs typeface="Times New Roman" panose="02020603050405020304" pitchFamily="18" charset="0"/>
              </a:rPr>
              <a:t>    32      0.004353526043772298    0.002384</a:t>
            </a:r>
          </a:p>
          <a:p>
            <a:r>
              <a:rPr lang="en-US" dirty="0">
                <a:solidFill>
                  <a:schemeClr val="bg1"/>
                </a:solidFill>
                <a:latin typeface="Times New Roman" panose="02020603050405020304" pitchFamily="18" charset="0"/>
                <a:cs typeface="Times New Roman" panose="02020603050405020304" pitchFamily="18" charset="0"/>
              </a:rPr>
              <a:t>    64      0.005482901073904813    0.001255</a:t>
            </a:r>
          </a:p>
          <a:p>
            <a:r>
              <a:rPr lang="en-US" dirty="0">
                <a:solidFill>
                  <a:schemeClr val="bg1"/>
                </a:solidFill>
                <a:latin typeface="Times New Roman" panose="02020603050405020304" pitchFamily="18" charset="0"/>
                <a:cs typeface="Times New Roman" panose="02020603050405020304" pitchFamily="18" charset="0"/>
              </a:rPr>
              <a:t>  128      0.006095062303453198    0.0006429</a:t>
            </a:r>
          </a:p>
          <a:p>
            <a:r>
              <a:rPr lang="en-US" dirty="0">
                <a:solidFill>
                  <a:schemeClr val="bg1"/>
                </a:solidFill>
                <a:latin typeface="Times New Roman" panose="02020603050405020304" pitchFamily="18" charset="0"/>
                <a:cs typeface="Times New Roman" panose="02020603050405020304" pitchFamily="18" charset="0"/>
              </a:rPr>
              <a:t>  256      0.006412709688676666    0.0003252</a:t>
            </a:r>
          </a:p>
          <a:p>
            <a:r>
              <a:rPr lang="en-US" dirty="0">
                <a:solidFill>
                  <a:schemeClr val="bg1"/>
                </a:solidFill>
                <a:latin typeface="Times New Roman" panose="02020603050405020304" pitchFamily="18" charset="0"/>
                <a:cs typeface="Times New Roman" panose="02020603050405020304" pitchFamily="18" charset="0"/>
              </a:rPr>
              <a:t>  512      0.00657438539362522      0.0001636</a:t>
            </a:r>
          </a:p>
          <a:p>
            <a:r>
              <a:rPr lang="en-US" dirty="0">
                <a:solidFill>
                  <a:schemeClr val="bg1"/>
                </a:solidFill>
                <a:latin typeface="Times New Roman" panose="02020603050405020304" pitchFamily="18" charset="0"/>
                <a:cs typeface="Times New Roman" panose="02020603050405020304" pitchFamily="18" charset="0"/>
              </a:rPr>
              <a:t>1024      0.006655931188587414    0.00008202</a:t>
            </a:r>
          </a:p>
        </p:txBody>
      </p:sp>
      <p:sp>
        <p:nvSpPr>
          <p:cNvPr id="14" name="TextBox 13">
            <a:extLst>
              <a:ext uri="{FF2B5EF4-FFF2-40B4-BE49-F238E27FC236}">
                <a16:creationId xmlns:a16="http://schemas.microsoft.com/office/drawing/2014/main" id="{BEE9259A-9366-4D11-B964-72FB6F16D1B6}"/>
              </a:ext>
            </a:extLst>
          </p:cNvPr>
          <p:cNvSpPr txBox="1"/>
          <p:nvPr/>
        </p:nvSpPr>
        <p:spPr>
          <a:xfrm>
            <a:off x="1286468" y="2864338"/>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4208584" y="2873402"/>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5935551" y="3676812"/>
            <a:ext cx="1412904" cy="2585323"/>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0.00126</a:t>
            </a:r>
          </a:p>
          <a:p>
            <a:r>
              <a:rPr lang="en-US" dirty="0">
                <a:solidFill>
                  <a:schemeClr val="bg1"/>
                </a:solidFill>
                <a:latin typeface="Times New Roman" panose="02020603050405020304" pitchFamily="18" charset="0"/>
                <a:cs typeface="Times New Roman" panose="02020603050405020304" pitchFamily="18" charset="0"/>
              </a:rPr>
              <a:t>   2.2414</a:t>
            </a:r>
          </a:p>
          <a:p>
            <a:r>
              <a:rPr lang="en-US" dirty="0">
                <a:solidFill>
                  <a:schemeClr val="bg1"/>
                </a:solidFill>
                <a:latin typeface="Times New Roman" panose="02020603050405020304" pitchFamily="18" charset="0"/>
                <a:cs typeface="Times New Roman" panose="02020603050405020304" pitchFamily="18" charset="0"/>
              </a:rPr>
              <a:t>   0.6691</a:t>
            </a:r>
          </a:p>
          <a:p>
            <a:r>
              <a:rPr lang="en-US" dirty="0">
                <a:solidFill>
                  <a:schemeClr val="bg1"/>
                </a:solidFill>
                <a:latin typeface="Times New Roman" panose="02020603050405020304" pitchFamily="18" charset="0"/>
                <a:cs typeface="Times New Roman" panose="02020603050405020304" pitchFamily="18" charset="0"/>
              </a:rPr>
              <a:t>   0.5614</a:t>
            </a:r>
          </a:p>
          <a:p>
            <a:r>
              <a:rPr lang="en-US" dirty="0">
                <a:solidFill>
                  <a:schemeClr val="bg1"/>
                </a:solidFill>
                <a:latin typeface="Times New Roman" panose="02020603050405020304" pitchFamily="18" charset="0"/>
                <a:cs typeface="Times New Roman" panose="02020603050405020304" pitchFamily="18" charset="0"/>
              </a:rPr>
              <a:t>   0.5264</a:t>
            </a:r>
          </a:p>
          <a:p>
            <a:r>
              <a:rPr lang="en-US" dirty="0">
                <a:solidFill>
                  <a:schemeClr val="bg1"/>
                </a:solidFill>
                <a:latin typeface="Times New Roman" panose="02020603050405020304" pitchFamily="18" charset="0"/>
                <a:cs typeface="Times New Roman" panose="02020603050405020304" pitchFamily="18" charset="0"/>
              </a:rPr>
              <a:t>   0.5122</a:t>
            </a:r>
          </a:p>
          <a:p>
            <a:r>
              <a:rPr lang="en-US" dirty="0">
                <a:solidFill>
                  <a:schemeClr val="bg1"/>
                </a:solidFill>
                <a:latin typeface="Times New Roman" panose="02020603050405020304" pitchFamily="18" charset="0"/>
                <a:cs typeface="Times New Roman" panose="02020603050405020304" pitchFamily="18" charset="0"/>
              </a:rPr>
              <a:t>   0.5059</a:t>
            </a:r>
          </a:p>
          <a:p>
            <a:r>
              <a:rPr lang="en-US" dirty="0">
                <a:solidFill>
                  <a:schemeClr val="bg1"/>
                </a:solidFill>
                <a:latin typeface="Times New Roman" panose="02020603050405020304" pitchFamily="18" charset="0"/>
                <a:cs typeface="Times New Roman" panose="02020603050405020304" pitchFamily="18" charset="0"/>
              </a:rPr>
              <a:t>   0.5029</a:t>
            </a:r>
          </a:p>
          <a:p>
            <a:r>
              <a:rPr lang="en-US" dirty="0">
                <a:solidFill>
                  <a:schemeClr val="bg1"/>
                </a:solidFill>
                <a:latin typeface="Times New Roman" panose="02020603050405020304" pitchFamily="18" charset="0"/>
                <a:cs typeface="Times New Roman" panose="02020603050405020304" pitchFamily="18" charset="0"/>
              </a:rPr>
              <a:t>   0.5014</a:t>
            </a:r>
          </a:p>
        </p:txBody>
      </p:sp>
      <p:sp>
        <p:nvSpPr>
          <p:cNvPr id="22" name="TextBox 21">
            <a:extLst>
              <a:ext uri="{FF2B5EF4-FFF2-40B4-BE49-F238E27FC236}">
                <a16:creationId xmlns:a16="http://schemas.microsoft.com/office/drawing/2014/main" id="{6EFB3A8C-E5A7-431F-99D9-787879D7B168}"/>
              </a:ext>
            </a:extLst>
          </p:cNvPr>
          <p:cNvSpPr txBox="1"/>
          <p:nvPr/>
        </p:nvSpPr>
        <p:spPr>
          <a:xfrm>
            <a:off x="5935551" y="2863731"/>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24" name="TextBox 23">
            <a:extLst>
              <a:ext uri="{FF2B5EF4-FFF2-40B4-BE49-F238E27FC236}">
                <a16:creationId xmlns:a16="http://schemas.microsoft.com/office/drawing/2014/main" id="{A10318EF-E955-4EFA-9F7A-B1827F788595}"/>
              </a:ext>
            </a:extLst>
          </p:cNvPr>
          <p:cNvSpPr txBox="1"/>
          <p:nvPr/>
        </p:nvSpPr>
        <p:spPr>
          <a:xfrm>
            <a:off x="2202733" y="2864827"/>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graphicFrame>
        <p:nvGraphicFramePr>
          <p:cNvPr id="20" name="Object 19">
            <a:extLst>
              <a:ext uri="{FF2B5EF4-FFF2-40B4-BE49-F238E27FC236}">
                <a16:creationId xmlns:a16="http://schemas.microsoft.com/office/drawing/2014/main" id="{76D5D378-74EE-4391-BDEA-8DEB654EA997}"/>
              </a:ext>
            </a:extLst>
          </p:cNvPr>
          <p:cNvGraphicFramePr>
            <a:graphicFrameLocks noChangeAspect="1"/>
          </p:cNvGraphicFramePr>
          <p:nvPr/>
        </p:nvGraphicFramePr>
        <p:xfrm>
          <a:off x="3766105" y="1975991"/>
          <a:ext cx="1611789" cy="935990"/>
        </p:xfrm>
        <a:graphic>
          <a:graphicData uri="http://schemas.openxmlformats.org/presentationml/2006/ole">
            <mc:AlternateContent xmlns:mc="http://schemas.openxmlformats.org/markup-compatibility/2006">
              <mc:Choice xmlns:v="urn:schemas-microsoft-com:vml" Requires="v">
                <p:oleObj name="Equation" r:id="rId5" imgW="914400" imgH="533160" progId="Equation.DSMT4">
                  <p:embed/>
                </p:oleObj>
              </mc:Choice>
              <mc:Fallback>
                <p:oleObj name="Equation" r:id="rId5" imgW="914400" imgH="533160" progId="Equation.DSMT4">
                  <p:embed/>
                  <p:pic>
                    <p:nvPicPr>
                      <p:cNvPr id="20" name="Object 19">
                        <a:extLst>
                          <a:ext uri="{FF2B5EF4-FFF2-40B4-BE49-F238E27FC236}">
                            <a16:creationId xmlns:a16="http://schemas.microsoft.com/office/drawing/2014/main" id="{76D5D378-74EE-4391-BDEA-8DEB654EA997}"/>
                          </a:ext>
                        </a:extLst>
                      </p:cNvPr>
                      <p:cNvPicPr/>
                      <p:nvPr/>
                    </p:nvPicPr>
                    <p:blipFill>
                      <a:blip r:embed="rId6"/>
                      <a:stretch>
                        <a:fillRect/>
                      </a:stretch>
                    </p:blipFill>
                    <p:spPr>
                      <a:xfrm>
                        <a:off x="3766105" y="1975991"/>
                        <a:ext cx="1611789" cy="935990"/>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0437DB7E-59E8-49C9-9736-3D14E8F3328C}"/>
              </a:ext>
            </a:extLst>
          </p:cNvPr>
          <p:cNvSpPr txBox="1"/>
          <p:nvPr/>
        </p:nvSpPr>
        <p:spPr>
          <a:xfrm>
            <a:off x="1893957" y="6307021"/>
            <a:ext cx="4593430" cy="369332"/>
          </a:xfrm>
          <a:prstGeom prst="rect">
            <a:avLst/>
          </a:prstGeom>
          <a:noFill/>
        </p:spPr>
        <p:txBody>
          <a:bodyPr wrap="square">
            <a:spAutoFit/>
          </a:bodyPr>
          <a:lstStyle/>
          <a:p>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0.006737946999085467</a:t>
            </a:r>
            <a:endParaRPr lang="en-US" sz="2400" dirty="0"/>
          </a:p>
        </p:txBody>
      </p:sp>
      <p:pic>
        <p:nvPicPr>
          <p:cNvPr id="13" name="Audio 12">
            <a:hlinkClick r:id="" action="ppaction://media"/>
            <a:extLst>
              <a:ext uri="{FF2B5EF4-FFF2-40B4-BE49-F238E27FC236}">
                <a16:creationId xmlns:a16="http://schemas.microsoft.com/office/drawing/2014/main" id="{C7F404CE-84A2-4605-AA46-14A12A80EC6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16671170"/>
      </p:ext>
    </p:extLst>
  </p:cSld>
  <p:clrMapOvr>
    <a:masterClrMapping/>
  </p:clrMapOvr>
  <mc:AlternateContent xmlns:mc="http://schemas.openxmlformats.org/markup-compatibility/2006" xmlns:p14="http://schemas.microsoft.com/office/powerpoint/2010/main">
    <mc:Choice Requires="p14">
      <p:transition spd="slow" p14:dur="2000" advTm="109902"/>
    </mc:Choice>
    <mc:Fallback xmlns="">
      <p:transition spd="slow" advTm="109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Multiple steps of Euler’s method</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 the solution at </a:t>
            </a:r>
            <a:r>
              <a:rPr lang="en-US" i="1" dirty="0">
                <a:latin typeface="Times New Roman" panose="02020603050405020304" pitchFamily="18" charset="0"/>
              </a:rPr>
              <a:t>y</a:t>
            </a:r>
            <a:r>
              <a:rPr lang="en-US" dirty="0">
                <a:latin typeface="Times New Roman" panose="02020603050405020304" pitchFamily="18" charset="0"/>
              </a:rPr>
              <a:t>(5)</a:t>
            </a:r>
            <a:r>
              <a:rPr lang="en-US" i="1" dirty="0"/>
              <a:t> </a:t>
            </a:r>
            <a:r>
              <a:rPr lang="en-US" dirty="0"/>
              <a:t>to </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17</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1078209" y="3387504"/>
            <a:ext cx="7585921" cy="286232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2     –1.621180360259891        1.776</a:t>
            </a:r>
          </a:p>
          <a:p>
            <a:r>
              <a:rPr lang="en-US" dirty="0">
                <a:solidFill>
                  <a:schemeClr val="bg1"/>
                </a:solidFill>
                <a:latin typeface="Times New Roman" panose="02020603050405020304" pitchFamily="18" charset="0"/>
                <a:cs typeface="Times New Roman" panose="02020603050405020304" pitchFamily="18" charset="0"/>
              </a:rPr>
              <a:t>      4     –0.539261422153926        0.6945</a:t>
            </a:r>
          </a:p>
          <a:p>
            <a:r>
              <a:rPr lang="en-US" dirty="0">
                <a:solidFill>
                  <a:schemeClr val="bg1"/>
                </a:solidFill>
                <a:latin typeface="Times New Roman" panose="02020603050405020304" pitchFamily="18" charset="0"/>
                <a:cs typeface="Times New Roman" panose="02020603050405020304" pitchFamily="18" charset="0"/>
              </a:rPr>
              <a:t>      8     –0.1586451131346017      0.3139</a:t>
            </a:r>
          </a:p>
          <a:p>
            <a:r>
              <a:rPr lang="en-US" dirty="0">
                <a:solidFill>
                  <a:schemeClr val="bg1"/>
                </a:solidFill>
                <a:latin typeface="Times New Roman" panose="02020603050405020304" pitchFamily="18" charset="0"/>
                <a:cs typeface="Times New Roman" panose="02020603050405020304" pitchFamily="18" charset="0"/>
              </a:rPr>
              <a:t>    16       0.005169109098356661  0.1501</a:t>
            </a:r>
          </a:p>
          <a:p>
            <a:r>
              <a:rPr lang="en-US" dirty="0">
                <a:solidFill>
                  <a:schemeClr val="bg1"/>
                </a:solidFill>
                <a:latin typeface="Times New Roman" panose="02020603050405020304" pitchFamily="18" charset="0"/>
                <a:cs typeface="Times New Roman" panose="02020603050405020304" pitchFamily="18" charset="0"/>
              </a:rPr>
              <a:t>    32       0.08176730598490181    0.07348</a:t>
            </a:r>
          </a:p>
          <a:p>
            <a:r>
              <a:rPr lang="en-US" dirty="0">
                <a:solidFill>
                  <a:schemeClr val="bg1"/>
                </a:solidFill>
                <a:latin typeface="Times New Roman" panose="02020603050405020304" pitchFamily="18" charset="0"/>
                <a:cs typeface="Times New Roman" panose="02020603050405020304" pitchFamily="18" charset="0"/>
              </a:rPr>
              <a:t>    64       0.118879447723685        0.03637</a:t>
            </a:r>
          </a:p>
          <a:p>
            <a:r>
              <a:rPr lang="en-US" dirty="0">
                <a:solidFill>
                  <a:schemeClr val="bg1"/>
                </a:solidFill>
                <a:latin typeface="Times New Roman" panose="02020603050405020304" pitchFamily="18" charset="0"/>
                <a:cs typeface="Times New Roman" panose="02020603050405020304" pitchFamily="18" charset="0"/>
              </a:rPr>
              <a:t>  128       0.1371550215458734      0.018095</a:t>
            </a:r>
          </a:p>
          <a:p>
            <a:r>
              <a:rPr lang="en-US" dirty="0">
                <a:solidFill>
                  <a:schemeClr val="bg1"/>
                </a:solidFill>
                <a:latin typeface="Times New Roman" panose="02020603050405020304" pitchFamily="18" charset="0"/>
                <a:cs typeface="Times New Roman" panose="02020603050405020304" pitchFamily="18" charset="0"/>
              </a:rPr>
              <a:t>  256       0.1462246406606689      0.009025</a:t>
            </a:r>
          </a:p>
          <a:p>
            <a:r>
              <a:rPr lang="en-US" dirty="0">
                <a:solidFill>
                  <a:schemeClr val="bg1"/>
                </a:solidFill>
                <a:latin typeface="Times New Roman" panose="02020603050405020304" pitchFamily="18" charset="0"/>
                <a:cs typeface="Times New Roman" panose="02020603050405020304" pitchFamily="18" charset="0"/>
              </a:rPr>
              <a:t>  512       0.1507426484301704      0.004507</a:t>
            </a:r>
          </a:p>
          <a:p>
            <a:r>
              <a:rPr lang="en-US" dirty="0">
                <a:solidFill>
                  <a:schemeClr val="bg1"/>
                </a:solidFill>
                <a:latin typeface="Times New Roman" panose="02020603050405020304" pitchFamily="18" charset="0"/>
                <a:cs typeface="Times New Roman" panose="02020603050405020304" pitchFamily="18" charset="0"/>
              </a:rPr>
              <a:t>1024       0.152997481619969        0.002252</a:t>
            </a:r>
          </a:p>
        </p:txBody>
      </p:sp>
      <p:sp>
        <p:nvSpPr>
          <p:cNvPr id="14" name="TextBox 13">
            <a:extLst>
              <a:ext uri="{FF2B5EF4-FFF2-40B4-BE49-F238E27FC236}">
                <a16:creationId xmlns:a16="http://schemas.microsoft.com/office/drawing/2014/main" id="{BEE9259A-9366-4D11-B964-72FB6F16D1B6}"/>
              </a:ext>
            </a:extLst>
          </p:cNvPr>
          <p:cNvSpPr txBox="1"/>
          <p:nvPr/>
        </p:nvSpPr>
        <p:spPr>
          <a:xfrm>
            <a:off x="1286468" y="2864338"/>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4208584" y="2873402"/>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6061386" y="3676812"/>
            <a:ext cx="1412904" cy="2585323"/>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0.3910</a:t>
            </a:r>
          </a:p>
          <a:p>
            <a:r>
              <a:rPr lang="en-US" dirty="0">
                <a:solidFill>
                  <a:schemeClr val="bg1"/>
                </a:solidFill>
                <a:latin typeface="Times New Roman" panose="02020603050405020304" pitchFamily="18" charset="0"/>
                <a:cs typeface="Times New Roman" panose="02020603050405020304" pitchFamily="18" charset="0"/>
              </a:rPr>
              <a:t>0.4520</a:t>
            </a:r>
          </a:p>
          <a:p>
            <a:r>
              <a:rPr lang="en-US" dirty="0">
                <a:solidFill>
                  <a:schemeClr val="bg1"/>
                </a:solidFill>
                <a:latin typeface="Times New Roman" panose="02020603050405020304" pitchFamily="18" charset="0"/>
                <a:cs typeface="Times New Roman" panose="02020603050405020304" pitchFamily="18" charset="0"/>
              </a:rPr>
              <a:t>0.4781</a:t>
            </a:r>
          </a:p>
          <a:p>
            <a:r>
              <a:rPr lang="en-US" dirty="0">
                <a:solidFill>
                  <a:schemeClr val="bg1"/>
                </a:solidFill>
                <a:latin typeface="Times New Roman" panose="02020603050405020304" pitchFamily="18" charset="0"/>
                <a:cs typeface="Times New Roman" panose="02020603050405020304" pitchFamily="18" charset="0"/>
              </a:rPr>
              <a:t>0.4896</a:t>
            </a:r>
          </a:p>
          <a:p>
            <a:r>
              <a:rPr lang="en-US" dirty="0">
                <a:solidFill>
                  <a:schemeClr val="bg1"/>
                </a:solidFill>
                <a:latin typeface="Times New Roman" panose="02020603050405020304" pitchFamily="18" charset="0"/>
                <a:cs typeface="Times New Roman" panose="02020603050405020304" pitchFamily="18" charset="0"/>
              </a:rPr>
              <a:t>0.4950</a:t>
            </a:r>
          </a:p>
          <a:p>
            <a:r>
              <a:rPr lang="en-US" dirty="0">
                <a:solidFill>
                  <a:schemeClr val="bg1"/>
                </a:solidFill>
                <a:latin typeface="Times New Roman" panose="02020603050405020304" pitchFamily="18" charset="0"/>
                <a:cs typeface="Times New Roman" panose="02020603050405020304" pitchFamily="18" charset="0"/>
              </a:rPr>
              <a:t>0.4975</a:t>
            </a:r>
          </a:p>
          <a:p>
            <a:r>
              <a:rPr lang="en-US" dirty="0">
                <a:solidFill>
                  <a:schemeClr val="bg1"/>
                </a:solidFill>
                <a:latin typeface="Times New Roman" panose="02020603050405020304" pitchFamily="18" charset="0"/>
                <a:cs typeface="Times New Roman" panose="02020603050405020304" pitchFamily="18" charset="0"/>
              </a:rPr>
              <a:t>0.4988</a:t>
            </a:r>
          </a:p>
          <a:p>
            <a:r>
              <a:rPr lang="en-US" dirty="0">
                <a:solidFill>
                  <a:schemeClr val="bg1"/>
                </a:solidFill>
                <a:latin typeface="Times New Roman" panose="02020603050405020304" pitchFamily="18" charset="0"/>
                <a:cs typeface="Times New Roman" panose="02020603050405020304" pitchFamily="18" charset="0"/>
              </a:rPr>
              <a:t>0.4994</a:t>
            </a:r>
          </a:p>
          <a:p>
            <a:r>
              <a:rPr lang="en-US" dirty="0">
                <a:solidFill>
                  <a:schemeClr val="bg1"/>
                </a:solidFill>
                <a:latin typeface="Times New Roman" panose="02020603050405020304" pitchFamily="18" charset="0"/>
                <a:cs typeface="Times New Roman" panose="02020603050405020304" pitchFamily="18" charset="0"/>
              </a:rPr>
              <a:t>0.4997</a:t>
            </a:r>
          </a:p>
        </p:txBody>
      </p:sp>
      <p:sp>
        <p:nvSpPr>
          <p:cNvPr id="22" name="TextBox 21">
            <a:extLst>
              <a:ext uri="{FF2B5EF4-FFF2-40B4-BE49-F238E27FC236}">
                <a16:creationId xmlns:a16="http://schemas.microsoft.com/office/drawing/2014/main" id="{6EFB3A8C-E5A7-431F-99D9-787879D7B168}"/>
              </a:ext>
            </a:extLst>
          </p:cNvPr>
          <p:cNvSpPr txBox="1"/>
          <p:nvPr/>
        </p:nvSpPr>
        <p:spPr>
          <a:xfrm>
            <a:off x="5935551" y="2863731"/>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24" name="TextBox 23">
            <a:extLst>
              <a:ext uri="{FF2B5EF4-FFF2-40B4-BE49-F238E27FC236}">
                <a16:creationId xmlns:a16="http://schemas.microsoft.com/office/drawing/2014/main" id="{A10318EF-E955-4EFA-9F7A-B1827F788595}"/>
              </a:ext>
            </a:extLst>
          </p:cNvPr>
          <p:cNvSpPr txBox="1"/>
          <p:nvPr/>
        </p:nvSpPr>
        <p:spPr>
          <a:xfrm>
            <a:off x="2202733" y="2864827"/>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sp>
        <p:nvSpPr>
          <p:cNvPr id="26" name="TextBox 25">
            <a:extLst>
              <a:ext uri="{FF2B5EF4-FFF2-40B4-BE49-F238E27FC236}">
                <a16:creationId xmlns:a16="http://schemas.microsoft.com/office/drawing/2014/main" id="{0437DB7E-59E8-49C9-9736-3D14E8F3328C}"/>
              </a:ext>
            </a:extLst>
          </p:cNvPr>
          <p:cNvSpPr txBox="1"/>
          <p:nvPr/>
        </p:nvSpPr>
        <p:spPr>
          <a:xfrm>
            <a:off x="1969458" y="6307021"/>
            <a:ext cx="4593430" cy="369332"/>
          </a:xfrm>
          <a:prstGeom prst="rect">
            <a:avLst/>
          </a:prstGeom>
          <a:noFill/>
        </p:spPr>
        <p:txBody>
          <a:bodyPr wrap="square">
            <a:spAutoFit/>
          </a:bodyPr>
          <a:lstStyle/>
          <a:p>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0.1552495456267901 </a:t>
            </a:r>
          </a:p>
        </p:txBody>
      </p:sp>
      <p:graphicFrame>
        <p:nvGraphicFramePr>
          <p:cNvPr id="15" name="Object 14">
            <a:extLst>
              <a:ext uri="{FF2B5EF4-FFF2-40B4-BE49-F238E27FC236}">
                <a16:creationId xmlns:a16="http://schemas.microsoft.com/office/drawing/2014/main" id="{87899B34-B83D-4A43-AFFB-E40F7914984F}"/>
              </a:ext>
            </a:extLst>
          </p:cNvPr>
          <p:cNvGraphicFramePr>
            <a:graphicFrameLocks noChangeAspect="1"/>
          </p:cNvGraphicFramePr>
          <p:nvPr>
            <p:extLst>
              <p:ext uri="{D42A27DB-BD31-4B8C-83A1-F6EECF244321}">
                <p14:modId xmlns:p14="http://schemas.microsoft.com/office/powerpoint/2010/main" val="3996085512"/>
              </p:ext>
            </p:extLst>
          </p:nvPr>
        </p:nvGraphicFramePr>
        <p:xfrm>
          <a:off x="1228532" y="1996693"/>
          <a:ext cx="3314700" cy="935037"/>
        </p:xfrm>
        <a:graphic>
          <a:graphicData uri="http://schemas.openxmlformats.org/presentationml/2006/ole">
            <mc:AlternateContent xmlns:mc="http://schemas.openxmlformats.org/markup-compatibility/2006">
              <mc:Choice xmlns:v="urn:schemas-microsoft-com:vml" Requires="v">
                <p:oleObj name="Equation" r:id="rId5" imgW="1879560" imgH="533160" progId="Equation.DSMT4">
                  <p:embed/>
                </p:oleObj>
              </mc:Choice>
              <mc:Fallback>
                <p:oleObj name="Equation" r:id="rId5" imgW="1879560" imgH="533160" progId="Equation.DSMT4">
                  <p:embed/>
                  <p:pic>
                    <p:nvPicPr>
                      <p:cNvPr id="20" name="Object 19">
                        <a:extLst>
                          <a:ext uri="{FF2B5EF4-FFF2-40B4-BE49-F238E27FC236}">
                            <a16:creationId xmlns:a16="http://schemas.microsoft.com/office/drawing/2014/main" id="{76D5D378-74EE-4391-BDEA-8DEB654EA997}"/>
                          </a:ext>
                        </a:extLst>
                      </p:cNvPr>
                      <p:cNvPicPr/>
                      <p:nvPr/>
                    </p:nvPicPr>
                    <p:blipFill>
                      <a:blip r:embed="rId6"/>
                      <a:stretch>
                        <a:fillRect/>
                      </a:stretch>
                    </p:blipFill>
                    <p:spPr>
                      <a:xfrm>
                        <a:off x="1228532" y="1996693"/>
                        <a:ext cx="3314700" cy="935037"/>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D3FA415C-0761-4C81-8EC0-CF2A832B6ED4}"/>
              </a:ext>
            </a:extLst>
          </p:cNvPr>
          <p:cNvGraphicFramePr>
            <a:graphicFrameLocks noChangeAspect="1"/>
          </p:cNvGraphicFramePr>
          <p:nvPr>
            <p:extLst>
              <p:ext uri="{D42A27DB-BD31-4B8C-83A1-F6EECF244321}">
                <p14:modId xmlns:p14="http://schemas.microsoft.com/office/powerpoint/2010/main" val="3031892430"/>
              </p:ext>
            </p:extLst>
          </p:nvPr>
        </p:nvGraphicFramePr>
        <p:xfrm>
          <a:off x="4834165" y="1926736"/>
          <a:ext cx="4229100" cy="912813"/>
        </p:xfrm>
        <a:graphic>
          <a:graphicData uri="http://schemas.openxmlformats.org/presentationml/2006/ole">
            <mc:AlternateContent xmlns:mc="http://schemas.openxmlformats.org/markup-compatibility/2006">
              <mc:Choice xmlns:v="urn:schemas-microsoft-com:vml" Requires="v">
                <p:oleObj name="Equation" r:id="rId7" imgW="2400120" imgH="520560" progId="Equation.DSMT4">
                  <p:embed/>
                </p:oleObj>
              </mc:Choice>
              <mc:Fallback>
                <p:oleObj name="Equation" r:id="rId7" imgW="2400120" imgH="520560" progId="Equation.DSMT4">
                  <p:embed/>
                  <p:pic>
                    <p:nvPicPr>
                      <p:cNvPr id="23" name="Object 22">
                        <a:extLst>
                          <a:ext uri="{FF2B5EF4-FFF2-40B4-BE49-F238E27FC236}">
                            <a16:creationId xmlns:a16="http://schemas.microsoft.com/office/drawing/2014/main" id="{8B0555CC-258E-4D07-956D-D63030D37269}"/>
                          </a:ext>
                        </a:extLst>
                      </p:cNvPr>
                      <p:cNvPicPr/>
                      <p:nvPr/>
                    </p:nvPicPr>
                    <p:blipFill>
                      <a:blip r:embed="rId8"/>
                      <a:stretch>
                        <a:fillRect/>
                      </a:stretch>
                    </p:blipFill>
                    <p:spPr>
                      <a:xfrm>
                        <a:off x="4834165" y="1926736"/>
                        <a:ext cx="4229100" cy="912813"/>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7E2E6A6D-1A00-4F2D-86B5-1F4CD5CFD21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6886073"/>
      </p:ext>
    </p:extLst>
  </p:cSld>
  <p:clrMapOvr>
    <a:masterClrMapping/>
  </p:clrMapOvr>
  <mc:AlternateContent xmlns:mc="http://schemas.openxmlformats.org/markup-compatibility/2006" xmlns:p14="http://schemas.microsoft.com/office/powerpoint/2010/main">
    <mc:Choice Requires="p14">
      <p:transition spd="slow" p14:dur="2000" advTm="72961"/>
    </mc:Choice>
    <mc:Fallback xmlns="">
      <p:transition spd="slow" advTm="72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0475-2E65-4DDA-8CFE-23D4F89CB4AF}"/>
              </a:ext>
            </a:extLst>
          </p:cNvPr>
          <p:cNvSpPr>
            <a:spLocks noGrp="1"/>
          </p:cNvSpPr>
          <p:nvPr>
            <p:ph type="title"/>
          </p:nvPr>
        </p:nvSpPr>
        <p:spPr/>
        <p:txBody>
          <a:bodyPr/>
          <a:lstStyle/>
          <a:p>
            <a:r>
              <a:rPr lang="en-US" dirty="0"/>
              <a:t>Error analysis</a:t>
            </a:r>
          </a:p>
        </p:txBody>
      </p:sp>
      <p:sp>
        <p:nvSpPr>
          <p:cNvPr id="3" name="Content Placeholder 2">
            <a:extLst>
              <a:ext uri="{FF2B5EF4-FFF2-40B4-BE49-F238E27FC236}">
                <a16:creationId xmlns:a16="http://schemas.microsoft.com/office/drawing/2014/main" id="{77315913-5930-4A3F-9BE8-A5D95A0BD5C2}"/>
              </a:ext>
            </a:extLst>
          </p:cNvPr>
          <p:cNvSpPr>
            <a:spLocks noGrp="1"/>
          </p:cNvSpPr>
          <p:nvPr>
            <p:ph idx="1"/>
          </p:nvPr>
        </p:nvSpPr>
        <p:spPr/>
        <p:txBody>
          <a:bodyPr/>
          <a:lstStyle/>
          <a:p>
            <a:r>
              <a:rPr lang="en-US" dirty="0"/>
              <a:t>For the same reason integration error is reduced,</a:t>
            </a:r>
            <a:br>
              <a:rPr lang="en-US" dirty="0"/>
            </a:br>
            <a:r>
              <a:rPr lang="en-US" dirty="0"/>
              <a:t>	so is the error for reduced</a:t>
            </a:r>
          </a:p>
          <a:p>
            <a:pPr lvl="1"/>
            <a:r>
              <a:rPr lang="en-US" dirty="0"/>
              <a:t>Given </a:t>
            </a:r>
            <a:r>
              <a:rPr lang="en-US" i="1" dirty="0"/>
              <a:t>n</a:t>
            </a:r>
            <a:r>
              <a:rPr lang="en-US" dirty="0"/>
              <a:t> intervals, at each step we have an error,</a:t>
            </a:r>
            <a:br>
              <a:rPr lang="en-US" dirty="0"/>
            </a:br>
            <a:r>
              <a:rPr lang="en-US" dirty="0"/>
              <a:t>		and that error accumulates</a:t>
            </a:r>
          </a:p>
          <a:p>
            <a:pPr lvl="1"/>
            <a:endParaRPr lang="en-US" dirty="0"/>
          </a:p>
          <a:p>
            <a:pPr lvl="1"/>
            <a:r>
              <a:rPr lang="en-US" dirty="0"/>
              <a:t>We have                                     where </a:t>
            </a:r>
          </a:p>
          <a:p>
            <a:pPr lvl="1"/>
            <a:endParaRPr lang="en-US" dirty="0"/>
          </a:p>
          <a:p>
            <a:pPr lvl="1"/>
            <a:r>
              <a:rPr lang="en-US" dirty="0"/>
              <a:t>Thus,  </a:t>
            </a:r>
          </a:p>
        </p:txBody>
      </p:sp>
      <p:sp>
        <p:nvSpPr>
          <p:cNvPr id="4" name="Footer Placeholder 3">
            <a:extLst>
              <a:ext uri="{FF2B5EF4-FFF2-40B4-BE49-F238E27FC236}">
                <a16:creationId xmlns:a16="http://schemas.microsoft.com/office/drawing/2014/main" id="{CE30D486-DA7E-4709-8B96-3EE952DE9BF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899754B1-5BE6-437D-9D40-F1C81DC86906}"/>
              </a:ext>
            </a:extLst>
          </p:cNvPr>
          <p:cNvSpPr>
            <a:spLocks noGrp="1"/>
          </p:cNvSpPr>
          <p:nvPr>
            <p:ph type="sldNum" sz="quarter" idx="12"/>
          </p:nvPr>
        </p:nvSpPr>
        <p:spPr/>
        <p:txBody>
          <a:bodyPr/>
          <a:lstStyle/>
          <a:p>
            <a:fld id="{42EF6DC8-DA9C-4533-8A40-BB00A2545AF8}" type="slidenum">
              <a:rPr lang="en-CA" smtClean="0"/>
              <a:pPr/>
              <a:t>18</a:t>
            </a:fld>
            <a:endParaRPr lang="en-CA"/>
          </a:p>
        </p:txBody>
      </p:sp>
      <p:graphicFrame>
        <p:nvGraphicFramePr>
          <p:cNvPr id="6" name="Object 5">
            <a:extLst>
              <a:ext uri="{FF2B5EF4-FFF2-40B4-BE49-F238E27FC236}">
                <a16:creationId xmlns:a16="http://schemas.microsoft.com/office/drawing/2014/main" id="{23DA8B0C-79F8-4F29-8EE3-D898711EFF32}"/>
              </a:ext>
            </a:extLst>
          </p:cNvPr>
          <p:cNvGraphicFramePr>
            <a:graphicFrameLocks noChangeAspect="1"/>
          </p:cNvGraphicFramePr>
          <p:nvPr>
            <p:extLst>
              <p:ext uri="{D42A27DB-BD31-4B8C-83A1-F6EECF244321}">
                <p14:modId xmlns:p14="http://schemas.microsoft.com/office/powerpoint/2010/main" val="1238382332"/>
              </p:ext>
            </p:extLst>
          </p:nvPr>
        </p:nvGraphicFramePr>
        <p:xfrm>
          <a:off x="2300288" y="3228975"/>
          <a:ext cx="2176462" cy="839788"/>
        </p:xfrm>
        <a:graphic>
          <a:graphicData uri="http://schemas.openxmlformats.org/presentationml/2006/ole">
            <mc:AlternateContent xmlns:mc="http://schemas.openxmlformats.org/markup-compatibility/2006">
              <mc:Choice xmlns:v="urn:schemas-microsoft-com:vml" Requires="v">
                <p:oleObj name="Equation" r:id="rId5" imgW="1117440" imgH="431640" progId="Equation.DSMT4">
                  <p:embed/>
                </p:oleObj>
              </mc:Choice>
              <mc:Fallback>
                <p:oleObj name="Equation" r:id="rId5" imgW="1117440" imgH="431640" progId="Equation.DSMT4">
                  <p:embed/>
                  <p:pic>
                    <p:nvPicPr>
                      <p:cNvPr id="15" name="Object 14">
                        <a:extLst>
                          <a:ext uri="{FF2B5EF4-FFF2-40B4-BE49-F238E27FC236}">
                            <a16:creationId xmlns:a16="http://schemas.microsoft.com/office/drawing/2014/main" id="{E1CBA69B-7751-4BE5-BA43-99E06274764F}"/>
                          </a:ext>
                        </a:extLst>
                      </p:cNvPr>
                      <p:cNvPicPr/>
                      <p:nvPr/>
                    </p:nvPicPr>
                    <p:blipFill>
                      <a:blip r:embed="rId6"/>
                      <a:stretch>
                        <a:fillRect/>
                      </a:stretch>
                    </p:blipFill>
                    <p:spPr>
                      <a:xfrm>
                        <a:off x="2300288" y="3228975"/>
                        <a:ext cx="2176462" cy="83978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C1493EB4-6637-4BA7-BED6-13DD95BD69A3}"/>
              </a:ext>
            </a:extLst>
          </p:cNvPr>
          <p:cNvGraphicFramePr>
            <a:graphicFrameLocks noChangeAspect="1"/>
          </p:cNvGraphicFramePr>
          <p:nvPr>
            <p:extLst>
              <p:ext uri="{D42A27DB-BD31-4B8C-83A1-F6EECF244321}">
                <p14:modId xmlns:p14="http://schemas.microsoft.com/office/powerpoint/2010/main" val="3730839416"/>
              </p:ext>
            </p:extLst>
          </p:nvPr>
        </p:nvGraphicFramePr>
        <p:xfrm>
          <a:off x="5228352" y="3439794"/>
          <a:ext cx="1486059" cy="443548"/>
        </p:xfrm>
        <a:graphic>
          <a:graphicData uri="http://schemas.openxmlformats.org/presentationml/2006/ole">
            <mc:AlternateContent xmlns:mc="http://schemas.openxmlformats.org/markup-compatibility/2006">
              <mc:Choice xmlns:v="urn:schemas-microsoft-com:vml" Requires="v">
                <p:oleObj name="Equation" r:id="rId7" imgW="761760" imgH="228600" progId="Equation.DSMT4">
                  <p:embed/>
                </p:oleObj>
              </mc:Choice>
              <mc:Fallback>
                <p:oleObj name="Equation" r:id="rId7" imgW="761760" imgH="228600" progId="Equation.DSMT4">
                  <p:embed/>
                  <p:pic>
                    <p:nvPicPr>
                      <p:cNvPr id="6" name="Object 5">
                        <a:extLst>
                          <a:ext uri="{FF2B5EF4-FFF2-40B4-BE49-F238E27FC236}">
                            <a16:creationId xmlns:a16="http://schemas.microsoft.com/office/drawing/2014/main" id="{23DA8B0C-79F8-4F29-8EE3-D898711EFF32}"/>
                          </a:ext>
                        </a:extLst>
                      </p:cNvPr>
                      <p:cNvPicPr/>
                      <p:nvPr/>
                    </p:nvPicPr>
                    <p:blipFill>
                      <a:blip r:embed="rId8"/>
                      <a:stretch>
                        <a:fillRect/>
                      </a:stretch>
                    </p:blipFill>
                    <p:spPr>
                      <a:xfrm>
                        <a:off x="5228352" y="3439794"/>
                        <a:ext cx="1486059" cy="44354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4E04EE85-8C95-4F55-BE13-2F6D10F1ED05}"/>
              </a:ext>
            </a:extLst>
          </p:cNvPr>
          <p:cNvGraphicFramePr>
            <a:graphicFrameLocks noChangeAspect="1"/>
          </p:cNvGraphicFramePr>
          <p:nvPr>
            <p:extLst>
              <p:ext uri="{D42A27DB-BD31-4B8C-83A1-F6EECF244321}">
                <p14:modId xmlns:p14="http://schemas.microsoft.com/office/powerpoint/2010/main" val="465558927"/>
              </p:ext>
            </p:extLst>
          </p:nvPr>
        </p:nvGraphicFramePr>
        <p:xfrm>
          <a:off x="1927225" y="3962400"/>
          <a:ext cx="4081463" cy="863600"/>
        </p:xfrm>
        <a:graphic>
          <a:graphicData uri="http://schemas.openxmlformats.org/presentationml/2006/ole">
            <mc:AlternateContent xmlns:mc="http://schemas.openxmlformats.org/markup-compatibility/2006">
              <mc:Choice xmlns:v="urn:schemas-microsoft-com:vml" Requires="v">
                <p:oleObj name="Equation" r:id="rId9" imgW="2095200" imgH="444240" progId="Equation.DSMT4">
                  <p:embed/>
                </p:oleObj>
              </mc:Choice>
              <mc:Fallback>
                <p:oleObj name="Equation" r:id="rId9" imgW="2095200" imgH="444240" progId="Equation.DSMT4">
                  <p:embed/>
                  <p:pic>
                    <p:nvPicPr>
                      <p:cNvPr id="6" name="Object 5">
                        <a:extLst>
                          <a:ext uri="{FF2B5EF4-FFF2-40B4-BE49-F238E27FC236}">
                            <a16:creationId xmlns:a16="http://schemas.microsoft.com/office/drawing/2014/main" id="{23DA8B0C-79F8-4F29-8EE3-D898711EFF32}"/>
                          </a:ext>
                        </a:extLst>
                      </p:cNvPr>
                      <p:cNvPicPr/>
                      <p:nvPr/>
                    </p:nvPicPr>
                    <p:blipFill>
                      <a:blip r:embed="rId10"/>
                      <a:stretch>
                        <a:fillRect/>
                      </a:stretch>
                    </p:blipFill>
                    <p:spPr>
                      <a:xfrm>
                        <a:off x="1927225" y="3962400"/>
                        <a:ext cx="4081463" cy="8636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63A21E4A-BAC1-4A94-8761-E739B5490AB3}"/>
              </a:ext>
            </a:extLst>
          </p:cNvPr>
          <p:cNvGraphicFramePr>
            <a:graphicFrameLocks noChangeAspect="1"/>
          </p:cNvGraphicFramePr>
          <p:nvPr>
            <p:extLst>
              <p:ext uri="{D42A27DB-BD31-4B8C-83A1-F6EECF244321}">
                <p14:modId xmlns:p14="http://schemas.microsoft.com/office/powerpoint/2010/main" val="1504017793"/>
              </p:ext>
            </p:extLst>
          </p:nvPr>
        </p:nvGraphicFramePr>
        <p:xfrm>
          <a:off x="4065588" y="4848225"/>
          <a:ext cx="2325687" cy="863600"/>
        </p:xfrm>
        <a:graphic>
          <a:graphicData uri="http://schemas.openxmlformats.org/presentationml/2006/ole">
            <mc:AlternateContent xmlns:mc="http://schemas.openxmlformats.org/markup-compatibility/2006">
              <mc:Choice xmlns:v="urn:schemas-microsoft-com:vml" Requires="v">
                <p:oleObj name="Equation" r:id="rId11" imgW="1193760" imgH="444240" progId="Equation.DSMT4">
                  <p:embed/>
                </p:oleObj>
              </mc:Choice>
              <mc:Fallback>
                <p:oleObj name="Equation" r:id="rId11" imgW="1193760" imgH="444240" progId="Equation.DSMT4">
                  <p:embed/>
                  <p:pic>
                    <p:nvPicPr>
                      <p:cNvPr id="8" name="Object 7">
                        <a:extLst>
                          <a:ext uri="{FF2B5EF4-FFF2-40B4-BE49-F238E27FC236}">
                            <a16:creationId xmlns:a16="http://schemas.microsoft.com/office/drawing/2014/main" id="{4E04EE85-8C95-4F55-BE13-2F6D10F1ED05}"/>
                          </a:ext>
                        </a:extLst>
                      </p:cNvPr>
                      <p:cNvPicPr/>
                      <p:nvPr/>
                    </p:nvPicPr>
                    <p:blipFill>
                      <a:blip r:embed="rId12"/>
                      <a:stretch>
                        <a:fillRect/>
                      </a:stretch>
                    </p:blipFill>
                    <p:spPr>
                      <a:xfrm>
                        <a:off x="4065588" y="4848225"/>
                        <a:ext cx="2325687" cy="8636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A79F9189-3378-4D84-A1E1-8CA7DDD752E3}"/>
              </a:ext>
            </a:extLst>
          </p:cNvPr>
          <p:cNvGraphicFramePr>
            <a:graphicFrameLocks noChangeAspect="1"/>
          </p:cNvGraphicFramePr>
          <p:nvPr>
            <p:extLst>
              <p:ext uri="{D42A27DB-BD31-4B8C-83A1-F6EECF244321}">
                <p14:modId xmlns:p14="http://schemas.microsoft.com/office/powerpoint/2010/main" val="1830577818"/>
              </p:ext>
            </p:extLst>
          </p:nvPr>
        </p:nvGraphicFramePr>
        <p:xfrm>
          <a:off x="4078288" y="5773738"/>
          <a:ext cx="2251075" cy="765175"/>
        </p:xfrm>
        <a:graphic>
          <a:graphicData uri="http://schemas.openxmlformats.org/presentationml/2006/ole">
            <mc:AlternateContent xmlns:mc="http://schemas.openxmlformats.org/markup-compatibility/2006">
              <mc:Choice xmlns:v="urn:schemas-microsoft-com:vml" Requires="v">
                <p:oleObj name="Equation" r:id="rId13" imgW="1155600" imgH="393480" progId="Equation.DSMT4">
                  <p:embed/>
                </p:oleObj>
              </mc:Choice>
              <mc:Fallback>
                <p:oleObj name="Equation" r:id="rId13" imgW="1155600" imgH="393480" progId="Equation.DSMT4">
                  <p:embed/>
                  <p:pic>
                    <p:nvPicPr>
                      <p:cNvPr id="9" name="Object 8">
                        <a:extLst>
                          <a:ext uri="{FF2B5EF4-FFF2-40B4-BE49-F238E27FC236}">
                            <a16:creationId xmlns:a16="http://schemas.microsoft.com/office/drawing/2014/main" id="{63A21E4A-BAC1-4A94-8761-E739B5490AB3}"/>
                          </a:ext>
                        </a:extLst>
                      </p:cNvPr>
                      <p:cNvPicPr/>
                      <p:nvPr/>
                    </p:nvPicPr>
                    <p:blipFill>
                      <a:blip r:embed="rId14"/>
                      <a:stretch>
                        <a:fillRect/>
                      </a:stretch>
                    </p:blipFill>
                    <p:spPr>
                      <a:xfrm>
                        <a:off x="4078288" y="5773738"/>
                        <a:ext cx="2251075" cy="7651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AB6E4E00-9B88-4896-884D-3314DF7E492A}"/>
              </a:ext>
            </a:extLst>
          </p:cNvPr>
          <p:cNvGraphicFramePr>
            <a:graphicFrameLocks noChangeAspect="1"/>
          </p:cNvGraphicFramePr>
          <p:nvPr>
            <p:extLst>
              <p:ext uri="{D42A27DB-BD31-4B8C-83A1-F6EECF244321}">
                <p14:modId xmlns:p14="http://schemas.microsoft.com/office/powerpoint/2010/main" val="88997461"/>
              </p:ext>
            </p:extLst>
          </p:nvPr>
        </p:nvGraphicFramePr>
        <p:xfrm>
          <a:off x="6755169" y="5972968"/>
          <a:ext cx="1189037" cy="442913"/>
        </p:xfrm>
        <a:graphic>
          <a:graphicData uri="http://schemas.openxmlformats.org/presentationml/2006/ole">
            <mc:AlternateContent xmlns:mc="http://schemas.openxmlformats.org/markup-compatibility/2006">
              <mc:Choice xmlns:v="urn:schemas-microsoft-com:vml" Requires="v">
                <p:oleObj name="Equation" r:id="rId15" imgW="609480" imgH="228600" progId="Equation.DSMT4">
                  <p:embed/>
                </p:oleObj>
              </mc:Choice>
              <mc:Fallback>
                <p:oleObj name="Equation" r:id="rId15" imgW="609480" imgH="228600" progId="Equation.DSMT4">
                  <p:embed/>
                  <p:pic>
                    <p:nvPicPr>
                      <p:cNvPr id="7" name="Object 6">
                        <a:extLst>
                          <a:ext uri="{FF2B5EF4-FFF2-40B4-BE49-F238E27FC236}">
                            <a16:creationId xmlns:a16="http://schemas.microsoft.com/office/drawing/2014/main" id="{C1493EB4-6637-4BA7-BED6-13DD95BD69A3}"/>
                          </a:ext>
                        </a:extLst>
                      </p:cNvPr>
                      <p:cNvPicPr/>
                      <p:nvPr/>
                    </p:nvPicPr>
                    <p:blipFill>
                      <a:blip r:embed="rId16"/>
                      <a:stretch>
                        <a:fillRect/>
                      </a:stretch>
                    </p:blipFill>
                    <p:spPr>
                      <a:xfrm>
                        <a:off x="6755169" y="5972968"/>
                        <a:ext cx="1189037" cy="44291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825CBB9A-9A35-4C3D-899C-53ACA7D7FDBB}"/>
              </a:ext>
            </a:extLst>
          </p:cNvPr>
          <p:cNvGraphicFramePr>
            <a:graphicFrameLocks noChangeAspect="1"/>
          </p:cNvGraphicFramePr>
          <p:nvPr>
            <p:extLst>
              <p:ext uri="{D42A27DB-BD31-4B8C-83A1-F6EECF244321}">
                <p14:modId xmlns:p14="http://schemas.microsoft.com/office/powerpoint/2010/main" val="2324053787"/>
              </p:ext>
            </p:extLst>
          </p:nvPr>
        </p:nvGraphicFramePr>
        <p:xfrm>
          <a:off x="6858794" y="4442699"/>
          <a:ext cx="1236662" cy="765175"/>
        </p:xfrm>
        <a:graphic>
          <a:graphicData uri="http://schemas.openxmlformats.org/presentationml/2006/ole">
            <mc:AlternateContent xmlns:mc="http://schemas.openxmlformats.org/markup-compatibility/2006">
              <mc:Choice xmlns:v="urn:schemas-microsoft-com:vml" Requires="v">
                <p:oleObj name="Equation" r:id="rId17" imgW="634680" imgH="393480" progId="Equation.DSMT4">
                  <p:embed/>
                </p:oleObj>
              </mc:Choice>
              <mc:Fallback>
                <p:oleObj name="Equation" r:id="rId17" imgW="634680" imgH="393480" progId="Equation.DSMT4">
                  <p:embed/>
                  <p:pic>
                    <p:nvPicPr>
                      <p:cNvPr id="9" name="Object 8">
                        <a:extLst>
                          <a:ext uri="{FF2B5EF4-FFF2-40B4-BE49-F238E27FC236}">
                            <a16:creationId xmlns:a16="http://schemas.microsoft.com/office/drawing/2014/main" id="{63A21E4A-BAC1-4A94-8761-E739B5490AB3}"/>
                          </a:ext>
                        </a:extLst>
                      </p:cNvPr>
                      <p:cNvPicPr/>
                      <p:nvPr/>
                    </p:nvPicPr>
                    <p:blipFill>
                      <a:blip r:embed="rId18"/>
                      <a:stretch>
                        <a:fillRect/>
                      </a:stretch>
                    </p:blipFill>
                    <p:spPr>
                      <a:xfrm>
                        <a:off x="6858794" y="4442699"/>
                        <a:ext cx="1236662" cy="7651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43C1681F-B345-422C-BC57-FB021ABB675F}"/>
              </a:ext>
            </a:extLst>
          </p:cNvPr>
          <p:cNvGraphicFramePr>
            <a:graphicFrameLocks noChangeAspect="1"/>
          </p:cNvGraphicFramePr>
          <p:nvPr>
            <p:extLst>
              <p:ext uri="{D42A27DB-BD31-4B8C-83A1-F6EECF244321}">
                <p14:modId xmlns:p14="http://schemas.microsoft.com/office/powerpoint/2010/main" val="2347271957"/>
              </p:ext>
            </p:extLst>
          </p:nvPr>
        </p:nvGraphicFramePr>
        <p:xfrm>
          <a:off x="7032625" y="5283200"/>
          <a:ext cx="1311275" cy="444500"/>
        </p:xfrm>
        <a:graphic>
          <a:graphicData uri="http://schemas.openxmlformats.org/presentationml/2006/ole">
            <mc:AlternateContent xmlns:mc="http://schemas.openxmlformats.org/markup-compatibility/2006">
              <mc:Choice xmlns:v="urn:schemas-microsoft-com:vml" Requires="v">
                <p:oleObj name="Equation" r:id="rId19" imgW="672840" imgH="228600" progId="Equation.DSMT4">
                  <p:embed/>
                </p:oleObj>
              </mc:Choice>
              <mc:Fallback>
                <p:oleObj name="Equation" r:id="rId19" imgW="672840" imgH="228600" progId="Equation.DSMT4">
                  <p:embed/>
                  <p:pic>
                    <p:nvPicPr>
                      <p:cNvPr id="13" name="Object 12">
                        <a:extLst>
                          <a:ext uri="{FF2B5EF4-FFF2-40B4-BE49-F238E27FC236}">
                            <a16:creationId xmlns:a16="http://schemas.microsoft.com/office/drawing/2014/main" id="{825CBB9A-9A35-4C3D-899C-53ACA7D7FDBB}"/>
                          </a:ext>
                        </a:extLst>
                      </p:cNvPr>
                      <p:cNvPicPr/>
                      <p:nvPr/>
                    </p:nvPicPr>
                    <p:blipFill>
                      <a:blip r:embed="rId20"/>
                      <a:stretch>
                        <a:fillRect/>
                      </a:stretch>
                    </p:blipFill>
                    <p:spPr>
                      <a:xfrm>
                        <a:off x="7032625" y="5283200"/>
                        <a:ext cx="1311275" cy="444500"/>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2854F108-579D-4E0C-BAE4-A4E3561E4396}"/>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11685349"/>
      </p:ext>
    </p:extLst>
  </p:cSld>
  <p:clrMapOvr>
    <a:masterClrMapping/>
  </p:clrMapOvr>
  <mc:AlternateContent xmlns:mc="http://schemas.openxmlformats.org/markup-compatibility/2006" xmlns:p14="http://schemas.microsoft.com/office/powerpoint/2010/main">
    <mc:Choice Requires="p14">
      <p:transition spd="slow" p14:dur="2000" advTm="123461"/>
    </mc:Choice>
    <mc:Fallback xmlns="">
      <p:transition spd="slow" advTm="123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Integration?</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Recall I mentioned that finding a solution to an initial-value problem is equivalent to performing an integration</a:t>
            </a:r>
          </a:p>
        </p:txBody>
      </p:sp>
      <p:sp>
        <p:nvSpPr>
          <p:cNvPr id="4" name="Footer Placeholder 3"/>
          <p:cNvSpPr>
            <a:spLocks noGrp="1"/>
          </p:cNvSpPr>
          <p:nvPr>
            <p:ph type="ftr" sz="quarter" idx="11"/>
          </p:nvPr>
        </p:nvSpPr>
        <p:spPr/>
        <p:txBody>
          <a:bodyPr/>
          <a:lstStyle/>
          <a:p>
            <a:r>
              <a:rPr lang="en-US"/>
              <a:t>Euler's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10" name="Object 9">
            <a:extLst>
              <a:ext uri="{FF2B5EF4-FFF2-40B4-BE49-F238E27FC236}">
                <a16:creationId xmlns:a16="http://schemas.microsoft.com/office/drawing/2014/main" id="{09A76993-0415-4255-B2EF-E73051900356}"/>
              </a:ext>
            </a:extLst>
          </p:cNvPr>
          <p:cNvGraphicFramePr>
            <a:graphicFrameLocks noChangeAspect="1"/>
          </p:cNvGraphicFramePr>
          <p:nvPr>
            <p:extLst>
              <p:ext uri="{D42A27DB-BD31-4B8C-83A1-F6EECF244321}">
                <p14:modId xmlns:p14="http://schemas.microsoft.com/office/powerpoint/2010/main" val="3092655353"/>
              </p:ext>
            </p:extLst>
          </p:nvPr>
        </p:nvGraphicFramePr>
        <p:xfrm>
          <a:off x="3135546" y="2493962"/>
          <a:ext cx="2060575" cy="935038"/>
        </p:xfrm>
        <a:graphic>
          <a:graphicData uri="http://schemas.openxmlformats.org/presentationml/2006/ole">
            <mc:AlternateContent xmlns:mc="http://schemas.openxmlformats.org/markup-compatibility/2006">
              <mc:Choice xmlns:v="urn:schemas-microsoft-com:vml" Requires="v">
                <p:oleObj name="Equation" r:id="rId5" imgW="1168200" imgH="533160" progId="Equation.DSMT4">
                  <p:embed/>
                </p:oleObj>
              </mc:Choice>
              <mc:Fallback>
                <p:oleObj name="Equation" r:id="rId5" imgW="1168200" imgH="533160" progId="Equation.DSMT4">
                  <p:embed/>
                  <p:pic>
                    <p:nvPicPr>
                      <p:cNvPr id="20" name="Object 19">
                        <a:extLst>
                          <a:ext uri="{FF2B5EF4-FFF2-40B4-BE49-F238E27FC236}">
                            <a16:creationId xmlns:a16="http://schemas.microsoft.com/office/drawing/2014/main" id="{76D5D378-74EE-4391-BDEA-8DEB654EA997}"/>
                          </a:ext>
                        </a:extLst>
                      </p:cNvPr>
                      <p:cNvPicPr/>
                      <p:nvPr/>
                    </p:nvPicPr>
                    <p:blipFill>
                      <a:blip r:embed="rId6"/>
                      <a:stretch>
                        <a:fillRect/>
                      </a:stretch>
                    </p:blipFill>
                    <p:spPr>
                      <a:xfrm>
                        <a:off x="3135546" y="2493962"/>
                        <a:ext cx="2060575" cy="93503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7CA1E95A-9233-4F36-B0B2-CA359C364DA4}"/>
              </a:ext>
            </a:extLst>
          </p:cNvPr>
          <p:cNvGraphicFramePr>
            <a:graphicFrameLocks noChangeAspect="1"/>
          </p:cNvGraphicFramePr>
          <p:nvPr>
            <p:extLst>
              <p:ext uri="{D42A27DB-BD31-4B8C-83A1-F6EECF244321}">
                <p14:modId xmlns:p14="http://schemas.microsoft.com/office/powerpoint/2010/main" val="1355497390"/>
              </p:ext>
            </p:extLst>
          </p:nvPr>
        </p:nvGraphicFramePr>
        <p:xfrm>
          <a:off x="2192847" y="3475038"/>
          <a:ext cx="3898900" cy="868362"/>
        </p:xfrm>
        <a:graphic>
          <a:graphicData uri="http://schemas.openxmlformats.org/presentationml/2006/ole">
            <mc:AlternateContent xmlns:mc="http://schemas.openxmlformats.org/markup-compatibility/2006">
              <mc:Choice xmlns:v="urn:schemas-microsoft-com:vml" Requires="v">
                <p:oleObj name="Equation" r:id="rId7" imgW="2209680" imgH="495000" progId="Equation.DSMT4">
                  <p:embed/>
                </p:oleObj>
              </mc:Choice>
              <mc:Fallback>
                <p:oleObj name="Equation" r:id="rId7" imgW="2209680" imgH="495000" progId="Equation.DSMT4">
                  <p:embed/>
                  <p:pic>
                    <p:nvPicPr>
                      <p:cNvPr id="10" name="Object 9">
                        <a:extLst>
                          <a:ext uri="{FF2B5EF4-FFF2-40B4-BE49-F238E27FC236}">
                            <a16:creationId xmlns:a16="http://schemas.microsoft.com/office/drawing/2014/main" id="{09A76993-0415-4255-B2EF-E73051900356}"/>
                          </a:ext>
                        </a:extLst>
                      </p:cNvPr>
                      <p:cNvPicPr/>
                      <p:nvPr/>
                    </p:nvPicPr>
                    <p:blipFill>
                      <a:blip r:embed="rId8"/>
                      <a:stretch>
                        <a:fillRect/>
                      </a:stretch>
                    </p:blipFill>
                    <p:spPr>
                      <a:xfrm>
                        <a:off x="2192847" y="3475038"/>
                        <a:ext cx="3898900" cy="86836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8685E9C-E93F-42CF-ADEE-C63CC77B91B0}"/>
              </a:ext>
            </a:extLst>
          </p:cNvPr>
          <p:cNvGraphicFramePr>
            <a:graphicFrameLocks noChangeAspect="1"/>
          </p:cNvGraphicFramePr>
          <p:nvPr>
            <p:extLst>
              <p:ext uri="{D42A27DB-BD31-4B8C-83A1-F6EECF244321}">
                <p14:modId xmlns:p14="http://schemas.microsoft.com/office/powerpoint/2010/main" val="2867017935"/>
              </p:ext>
            </p:extLst>
          </p:nvPr>
        </p:nvGraphicFramePr>
        <p:xfrm>
          <a:off x="3135546" y="4322762"/>
          <a:ext cx="3046413" cy="866775"/>
        </p:xfrm>
        <a:graphic>
          <a:graphicData uri="http://schemas.openxmlformats.org/presentationml/2006/ole">
            <mc:AlternateContent xmlns:mc="http://schemas.openxmlformats.org/markup-compatibility/2006">
              <mc:Choice xmlns:v="urn:schemas-microsoft-com:vml" Requires="v">
                <p:oleObj name="Equation" r:id="rId9" imgW="1726920" imgH="495000" progId="Equation.DSMT4">
                  <p:embed/>
                </p:oleObj>
              </mc:Choice>
              <mc:Fallback>
                <p:oleObj name="Equation" r:id="rId9" imgW="1726920" imgH="495000" progId="Equation.DSMT4">
                  <p:embed/>
                  <p:pic>
                    <p:nvPicPr>
                      <p:cNvPr id="11" name="Object 10">
                        <a:extLst>
                          <a:ext uri="{FF2B5EF4-FFF2-40B4-BE49-F238E27FC236}">
                            <a16:creationId xmlns:a16="http://schemas.microsoft.com/office/drawing/2014/main" id="{7CA1E95A-9233-4F36-B0B2-CA359C364DA4}"/>
                          </a:ext>
                        </a:extLst>
                      </p:cNvPr>
                      <p:cNvPicPr/>
                      <p:nvPr/>
                    </p:nvPicPr>
                    <p:blipFill>
                      <a:blip r:embed="rId10"/>
                      <a:stretch>
                        <a:fillRect/>
                      </a:stretch>
                    </p:blipFill>
                    <p:spPr>
                      <a:xfrm>
                        <a:off x="3135546" y="4322762"/>
                        <a:ext cx="3046413" cy="86677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41ABC54C-AEB3-4798-8A41-FF152B7B6F16}"/>
              </a:ext>
            </a:extLst>
          </p:cNvPr>
          <p:cNvGraphicFramePr>
            <a:graphicFrameLocks noChangeAspect="1"/>
          </p:cNvGraphicFramePr>
          <p:nvPr>
            <p:extLst>
              <p:ext uri="{D42A27DB-BD31-4B8C-83A1-F6EECF244321}">
                <p14:modId xmlns:p14="http://schemas.microsoft.com/office/powerpoint/2010/main" val="3307987023"/>
              </p:ext>
            </p:extLst>
          </p:nvPr>
        </p:nvGraphicFramePr>
        <p:xfrm>
          <a:off x="3131497" y="5116513"/>
          <a:ext cx="2398712" cy="866775"/>
        </p:xfrm>
        <a:graphic>
          <a:graphicData uri="http://schemas.openxmlformats.org/presentationml/2006/ole">
            <mc:AlternateContent xmlns:mc="http://schemas.openxmlformats.org/markup-compatibility/2006">
              <mc:Choice xmlns:v="urn:schemas-microsoft-com:vml" Requires="v">
                <p:oleObj name="Equation" r:id="rId11" imgW="1358640" imgH="495000" progId="Equation.DSMT4">
                  <p:embed/>
                </p:oleObj>
              </mc:Choice>
              <mc:Fallback>
                <p:oleObj name="Equation" r:id="rId11" imgW="1358640" imgH="495000" progId="Equation.DSMT4">
                  <p:embed/>
                  <p:pic>
                    <p:nvPicPr>
                      <p:cNvPr id="12" name="Object 11">
                        <a:extLst>
                          <a:ext uri="{FF2B5EF4-FFF2-40B4-BE49-F238E27FC236}">
                            <a16:creationId xmlns:a16="http://schemas.microsoft.com/office/drawing/2014/main" id="{F8685E9C-E93F-42CF-ADEE-C63CC77B91B0}"/>
                          </a:ext>
                        </a:extLst>
                      </p:cNvPr>
                      <p:cNvPicPr/>
                      <p:nvPr/>
                    </p:nvPicPr>
                    <p:blipFill>
                      <a:blip r:embed="rId12"/>
                      <a:stretch>
                        <a:fillRect/>
                      </a:stretch>
                    </p:blipFill>
                    <p:spPr>
                      <a:xfrm>
                        <a:off x="3131497" y="5116513"/>
                        <a:ext cx="2398712" cy="8667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67E8681-4451-442B-BF9D-D4E407E4D487}"/>
              </a:ext>
            </a:extLst>
          </p:cNvPr>
          <p:cNvGraphicFramePr>
            <a:graphicFrameLocks noChangeAspect="1"/>
          </p:cNvGraphicFramePr>
          <p:nvPr>
            <p:extLst>
              <p:ext uri="{D42A27DB-BD31-4B8C-83A1-F6EECF244321}">
                <p14:modId xmlns:p14="http://schemas.microsoft.com/office/powerpoint/2010/main" val="197493328"/>
              </p:ext>
            </p:extLst>
          </p:nvPr>
        </p:nvGraphicFramePr>
        <p:xfrm>
          <a:off x="3142609" y="6037263"/>
          <a:ext cx="1816100" cy="444500"/>
        </p:xfrm>
        <a:graphic>
          <a:graphicData uri="http://schemas.openxmlformats.org/presentationml/2006/ole">
            <mc:AlternateContent xmlns:mc="http://schemas.openxmlformats.org/markup-compatibility/2006">
              <mc:Choice xmlns:v="urn:schemas-microsoft-com:vml" Requires="v">
                <p:oleObj name="Equation" r:id="rId13" imgW="1028520" imgH="253800" progId="Equation.DSMT4">
                  <p:embed/>
                </p:oleObj>
              </mc:Choice>
              <mc:Fallback>
                <p:oleObj name="Equation" r:id="rId13" imgW="1028520" imgH="253800" progId="Equation.DSMT4">
                  <p:embed/>
                  <p:pic>
                    <p:nvPicPr>
                      <p:cNvPr id="13" name="Object 12">
                        <a:extLst>
                          <a:ext uri="{FF2B5EF4-FFF2-40B4-BE49-F238E27FC236}">
                            <a16:creationId xmlns:a16="http://schemas.microsoft.com/office/drawing/2014/main" id="{41ABC54C-AEB3-4798-8A41-FF152B7B6F16}"/>
                          </a:ext>
                        </a:extLst>
                      </p:cNvPr>
                      <p:cNvPicPr/>
                      <p:nvPr/>
                    </p:nvPicPr>
                    <p:blipFill>
                      <a:blip r:embed="rId14"/>
                      <a:stretch>
                        <a:fillRect/>
                      </a:stretch>
                    </p:blipFill>
                    <p:spPr>
                      <a:xfrm>
                        <a:off x="3142609" y="6037263"/>
                        <a:ext cx="1816100" cy="444500"/>
                      </a:xfrm>
                      <a:prstGeom prst="rect">
                        <a:avLst/>
                      </a:prstGeom>
                    </p:spPr>
                  </p:pic>
                </p:oleObj>
              </mc:Fallback>
            </mc:AlternateContent>
          </a:graphicData>
        </a:graphic>
      </p:graphicFrame>
      <p:pic>
        <p:nvPicPr>
          <p:cNvPr id="19" name="Audio 18">
            <a:hlinkClick r:id="" action="ppaction://media"/>
            <a:extLst>
              <a:ext uri="{FF2B5EF4-FFF2-40B4-BE49-F238E27FC236}">
                <a16:creationId xmlns:a16="http://schemas.microsoft.com/office/drawing/2014/main" id="{6627EBC0-0410-40A6-93A0-349CF0D2E154}"/>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104724"/>
    </mc:Choice>
    <mc:Fallback xmlns="">
      <p:transition spd="slow" advTm="104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Derive Euler’s method from Taylor series</a:t>
            </a:r>
          </a:p>
          <a:p>
            <a:pPr lvl="1"/>
            <a:r>
              <a:rPr lang="en-US" dirty="0"/>
              <a:t>Look at the technique visually</a:t>
            </a:r>
          </a:p>
          <a:p>
            <a:pPr lvl="1"/>
            <a:r>
              <a:rPr lang="en-US" dirty="0"/>
              <a:t>See the error is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r>
              <a:rPr lang="en-US" dirty="0"/>
              <a:t> for a single step</a:t>
            </a:r>
          </a:p>
          <a:p>
            <a:pPr lvl="1"/>
            <a:r>
              <a:rPr lang="en-US" dirty="0"/>
              <a:t>Look at two examples of a single step</a:t>
            </a:r>
          </a:p>
          <a:p>
            <a:pPr lvl="1"/>
            <a:r>
              <a:rPr lang="en-US" dirty="0"/>
              <a:t>See how to apply Euler’s method under multiple steps</a:t>
            </a:r>
          </a:p>
          <a:p>
            <a:pPr lvl="2"/>
            <a:r>
              <a:rPr lang="en-US" dirty="0"/>
              <a:t>We will implement this in C++</a:t>
            </a:r>
          </a:p>
          <a:p>
            <a:pPr lvl="1"/>
            <a:r>
              <a:rPr lang="en-US" dirty="0"/>
              <a:t>Look at two examples of multiple steps</a:t>
            </a:r>
          </a:p>
          <a:p>
            <a:pPr lvl="1"/>
            <a:r>
              <a:rPr lang="en-US" dirty="0"/>
              <a:t>Derive the formula based on integration</a:t>
            </a:r>
          </a:p>
        </p:txBody>
      </p:sp>
      <p:sp>
        <p:nvSpPr>
          <p:cNvPr id="4" name="Footer Placeholder 3"/>
          <p:cNvSpPr>
            <a:spLocks noGrp="1"/>
          </p:cNvSpPr>
          <p:nvPr>
            <p:ph type="ftr" sz="quarter" idx="11"/>
          </p:nvPr>
        </p:nvSpPr>
        <p:spPr/>
        <p:txBody>
          <a:bodyPr/>
          <a:lstStyle/>
          <a:p>
            <a:r>
              <a:rPr lang="en-US"/>
              <a:t>Euler's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885F4551-8757-4115-85EA-703E8E13B3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45053"/>
    </mc:Choice>
    <mc:Fallback xmlns="">
      <p:transition spd="slow" advTm="45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Euler’s method for approximating a solution to a</a:t>
            </a:r>
            <a:br>
              <a:rPr lang="en-US" dirty="0"/>
            </a:br>
            <a:r>
              <a:rPr lang="en-US" dirty="0"/>
              <a:t>1</a:t>
            </a:r>
            <a:r>
              <a:rPr lang="en-US" baseline="30000" dirty="0"/>
              <a:t>st</a:t>
            </a:r>
            <a:r>
              <a:rPr lang="en-US" dirty="0"/>
              <a:t>-order initial-value problem</a:t>
            </a:r>
          </a:p>
          <a:p>
            <a:pPr lvl="1"/>
            <a:r>
              <a:rPr lang="en-US" dirty="0"/>
              <a:t>Are aware of a visual interpretation with respect to slopes</a:t>
            </a:r>
          </a:p>
          <a:p>
            <a:pPr lvl="1"/>
            <a:r>
              <a:rPr lang="en-US" dirty="0"/>
              <a:t>Understand the error is O(</a:t>
            </a:r>
            <a:r>
              <a:rPr lang="en-US" i="1" dirty="0"/>
              <a:t>h</a:t>
            </a:r>
            <a:r>
              <a:rPr lang="en-US" baseline="30000" dirty="0"/>
              <a:t>2</a:t>
            </a:r>
            <a:r>
              <a:rPr lang="en-US" dirty="0"/>
              <a:t>) for a single step</a:t>
            </a:r>
          </a:p>
          <a:p>
            <a:pPr lvl="1"/>
            <a:r>
              <a:rPr lang="en-US" dirty="0"/>
              <a:t>Are aware that we must apply this technique multiple times to estimate the solution on a larger interval</a:t>
            </a:r>
          </a:p>
          <a:p>
            <a:pPr lvl="1"/>
            <a:r>
              <a:rPr lang="en-US" dirty="0"/>
              <a:t>Know that the error drops in this case to O(</a:t>
            </a:r>
            <a:r>
              <a:rPr lang="en-US" i="1" dirty="0"/>
              <a:t>h</a:t>
            </a:r>
            <a:r>
              <a:rPr lang="en-US" dirty="0"/>
              <a:t>)</a:t>
            </a:r>
          </a:p>
          <a:p>
            <a:pPr lvl="1"/>
            <a:r>
              <a:rPr lang="en-US" dirty="0"/>
              <a:t>Have seen a number of examples and an implementation</a:t>
            </a:r>
          </a:p>
          <a:p>
            <a:pPr lvl="1"/>
            <a:r>
              <a:rPr lang="en-US" dirty="0"/>
              <a:t>Understand the derivation and equivalence to Riemann sums</a:t>
            </a:r>
          </a:p>
          <a:p>
            <a:pPr lvl="1"/>
            <a:endParaRPr lang="en-US" dirty="0"/>
          </a:p>
        </p:txBody>
      </p:sp>
      <p:sp>
        <p:nvSpPr>
          <p:cNvPr id="4" name="Footer Placeholder 3"/>
          <p:cNvSpPr>
            <a:spLocks noGrp="1"/>
          </p:cNvSpPr>
          <p:nvPr>
            <p:ph type="ftr" sz="quarter" idx="11"/>
          </p:nvPr>
        </p:nvSpPr>
        <p:spPr/>
        <p:txBody>
          <a:bodyPr/>
          <a:lstStyle/>
          <a:p>
            <a:r>
              <a:rPr lang="en-US"/>
              <a:t>Euler's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5" name="Audio 4">
            <a:hlinkClick r:id="" action="ppaction://media"/>
            <a:extLst>
              <a:ext uri="{FF2B5EF4-FFF2-40B4-BE49-F238E27FC236}">
                <a16:creationId xmlns:a16="http://schemas.microsoft.com/office/drawing/2014/main" id="{63AC4436-7F92-43B1-A785-DBA6D3AACFE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36348378"/>
      </p:ext>
    </p:extLst>
  </p:cSld>
  <p:clrMapOvr>
    <a:masterClrMapping/>
  </p:clrMapOvr>
  <mc:AlternateContent xmlns:mc="http://schemas.openxmlformats.org/markup-compatibility/2006" xmlns:p14="http://schemas.microsoft.com/office/powerpoint/2010/main">
    <mc:Choice Requires="p14">
      <p:transition spd="slow" p14:dur="2000" advTm="72683"/>
    </mc:Choice>
    <mc:Fallback xmlns="">
      <p:transition spd="slow" advTm="72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https://en.wikipedia.org/wiki/Euler_method</a:t>
            </a:r>
          </a:p>
        </p:txBody>
      </p:sp>
      <p:sp>
        <p:nvSpPr>
          <p:cNvPr id="4" name="Footer Placeholder 3"/>
          <p:cNvSpPr>
            <a:spLocks noGrp="1"/>
          </p:cNvSpPr>
          <p:nvPr>
            <p:ph type="ftr" sz="quarter" idx="11"/>
          </p:nvPr>
        </p:nvSpPr>
        <p:spPr/>
        <p:txBody>
          <a:bodyPr/>
          <a:lstStyle/>
          <a:p>
            <a:r>
              <a:rPr lang="en-US"/>
              <a:t>Euler's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Euler's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Euler's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23</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Euler's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24</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have the initial-value problem (</a:t>
            </a:r>
            <a:r>
              <a:rPr lang="en-US" cap="small" dirty="0" err="1"/>
              <a:t>ivp</a:t>
            </a:r>
            <a:r>
              <a:rPr lang="en-US" dirty="0"/>
              <a:t>):</a:t>
            </a:r>
          </a:p>
          <a:p>
            <a:endParaRPr lang="en-US" dirty="0"/>
          </a:p>
          <a:p>
            <a:endParaRPr lang="en-US" dirty="0"/>
          </a:p>
          <a:p>
            <a:endParaRPr lang="en-US" dirty="0"/>
          </a:p>
          <a:p>
            <a:r>
              <a:rPr lang="en-US" dirty="0"/>
              <a:t>Recall from calculus that:</a:t>
            </a:r>
          </a:p>
          <a:p>
            <a:pPr marL="0" indent="0">
              <a:buNone/>
            </a:pPr>
            <a:endParaRPr lang="en-US" sz="2400" dirty="0"/>
          </a:p>
          <a:p>
            <a:r>
              <a:rPr lang="en-US" sz="2400" dirty="0">
                <a:solidFill>
                  <a:prstClr val="white"/>
                </a:solidFill>
              </a:rPr>
              <a:t>Substitute the derivative and we have:</a:t>
            </a:r>
            <a:endParaRPr lang="en-US" sz="2400" dirty="0"/>
          </a:p>
          <a:p>
            <a:endParaRPr lang="en-US" sz="2400" dirty="0"/>
          </a:p>
          <a:p>
            <a:r>
              <a:rPr lang="en-US" sz="2400" dirty="0"/>
              <a:t>Substitute the initial condition and we have:</a:t>
            </a:r>
          </a:p>
          <a:p>
            <a:pPr marL="457200" lvl="1" indent="0">
              <a:buNone/>
            </a:pPr>
            <a:endParaRPr lang="en-US" sz="2400" dirty="0"/>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7" name="Object 6">
            <a:extLst>
              <a:ext uri="{FF2B5EF4-FFF2-40B4-BE49-F238E27FC236}">
                <a16:creationId xmlns:a16="http://schemas.microsoft.com/office/drawing/2014/main" id="{4C3F4D33-43DC-4C75-A4E4-4FF1362EED5E}"/>
              </a:ext>
            </a:extLst>
          </p:cNvPr>
          <p:cNvGraphicFramePr>
            <a:graphicFrameLocks noChangeAspect="1"/>
          </p:cNvGraphicFramePr>
          <p:nvPr>
            <p:extLst>
              <p:ext uri="{D42A27DB-BD31-4B8C-83A1-F6EECF244321}">
                <p14:modId xmlns:p14="http://schemas.microsoft.com/office/powerpoint/2010/main" val="2041300227"/>
              </p:ext>
            </p:extLst>
          </p:nvPr>
        </p:nvGraphicFramePr>
        <p:xfrm>
          <a:off x="3537238" y="2098172"/>
          <a:ext cx="2069523" cy="943841"/>
        </p:xfrm>
        <a:graphic>
          <a:graphicData uri="http://schemas.openxmlformats.org/presentationml/2006/ole">
            <mc:AlternateContent xmlns:mc="http://schemas.openxmlformats.org/markup-compatibility/2006">
              <mc:Choice xmlns:v="urn:schemas-microsoft-com:vml" Requires="v">
                <p:oleObj name="Equation" r:id="rId5" imgW="1168200" imgH="533160" progId="Equation.DSMT4">
                  <p:embed/>
                </p:oleObj>
              </mc:Choice>
              <mc:Fallback>
                <p:oleObj name="Equation" r:id="rId5" imgW="1168200" imgH="533160" progId="Equation.DSMT4">
                  <p:embed/>
                  <p:pic>
                    <p:nvPicPr>
                      <p:cNvPr id="7" name="Object 6">
                        <a:extLst>
                          <a:ext uri="{FF2B5EF4-FFF2-40B4-BE49-F238E27FC236}">
                            <a16:creationId xmlns:a16="http://schemas.microsoft.com/office/drawing/2014/main" id="{9C956517-08BC-44C0-B500-A6E0E31B1672}"/>
                          </a:ext>
                        </a:extLst>
                      </p:cNvPr>
                      <p:cNvPicPr/>
                      <p:nvPr/>
                    </p:nvPicPr>
                    <p:blipFill>
                      <a:blip r:embed="rId6"/>
                      <a:stretch>
                        <a:fillRect/>
                      </a:stretch>
                    </p:blipFill>
                    <p:spPr>
                      <a:xfrm>
                        <a:off x="3537238" y="2098172"/>
                        <a:ext cx="2069523" cy="943841"/>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205B6EC3-5A96-4FEC-B8A7-DCE645139FAF}"/>
              </a:ext>
            </a:extLst>
          </p:cNvPr>
          <p:cNvGraphicFramePr>
            <a:graphicFrameLocks noChangeAspect="1"/>
          </p:cNvGraphicFramePr>
          <p:nvPr>
            <p:extLst>
              <p:ext uri="{D42A27DB-BD31-4B8C-83A1-F6EECF244321}">
                <p14:modId xmlns:p14="http://schemas.microsoft.com/office/powerpoint/2010/main" val="887734092"/>
              </p:ext>
            </p:extLst>
          </p:nvPr>
        </p:nvGraphicFramePr>
        <p:xfrm>
          <a:off x="2427288" y="3511550"/>
          <a:ext cx="4454525" cy="696913"/>
        </p:xfrm>
        <a:graphic>
          <a:graphicData uri="http://schemas.openxmlformats.org/presentationml/2006/ole">
            <mc:AlternateContent xmlns:mc="http://schemas.openxmlformats.org/markup-compatibility/2006">
              <mc:Choice xmlns:v="urn:schemas-microsoft-com:vml" Requires="v">
                <p:oleObj name="Equation" r:id="rId7" imgW="2514600" imgH="393480" progId="Equation.DSMT4">
                  <p:embed/>
                </p:oleObj>
              </mc:Choice>
              <mc:Fallback>
                <p:oleObj name="Equation" r:id="rId7" imgW="2514600" imgH="39348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8"/>
                      <a:stretch>
                        <a:fillRect/>
                      </a:stretch>
                    </p:blipFill>
                    <p:spPr>
                      <a:xfrm>
                        <a:off x="2427288" y="3511550"/>
                        <a:ext cx="4454525" cy="69691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E1CBA69B-7751-4BE5-BA43-99E06274764F}"/>
              </a:ext>
            </a:extLst>
          </p:cNvPr>
          <p:cNvGraphicFramePr>
            <a:graphicFrameLocks noChangeAspect="1"/>
          </p:cNvGraphicFramePr>
          <p:nvPr>
            <p:extLst>
              <p:ext uri="{D42A27DB-BD31-4B8C-83A1-F6EECF244321}">
                <p14:modId xmlns:p14="http://schemas.microsoft.com/office/powerpoint/2010/main" val="2839048900"/>
              </p:ext>
            </p:extLst>
          </p:nvPr>
        </p:nvGraphicFramePr>
        <p:xfrm>
          <a:off x="2393950" y="5300663"/>
          <a:ext cx="4276725" cy="696912"/>
        </p:xfrm>
        <a:graphic>
          <a:graphicData uri="http://schemas.openxmlformats.org/presentationml/2006/ole">
            <mc:AlternateContent xmlns:mc="http://schemas.openxmlformats.org/markup-compatibility/2006">
              <mc:Choice xmlns:v="urn:schemas-microsoft-com:vml" Requires="v">
                <p:oleObj name="Equation" r:id="rId9" imgW="2412720" imgH="393480" progId="Equation.DSMT4">
                  <p:embed/>
                </p:oleObj>
              </mc:Choice>
              <mc:Fallback>
                <p:oleObj name="Equation" r:id="rId9" imgW="2412720" imgH="393480" progId="Equation.DSMT4">
                  <p:embed/>
                  <p:pic>
                    <p:nvPicPr>
                      <p:cNvPr id="13" name="Object 12">
                        <a:extLst>
                          <a:ext uri="{FF2B5EF4-FFF2-40B4-BE49-F238E27FC236}">
                            <a16:creationId xmlns:a16="http://schemas.microsoft.com/office/drawing/2014/main" id="{205B6EC3-5A96-4FEC-B8A7-DCE645139FAF}"/>
                          </a:ext>
                        </a:extLst>
                      </p:cNvPr>
                      <p:cNvPicPr/>
                      <p:nvPr/>
                    </p:nvPicPr>
                    <p:blipFill>
                      <a:blip r:embed="rId10"/>
                      <a:stretch>
                        <a:fillRect/>
                      </a:stretch>
                    </p:blipFill>
                    <p:spPr>
                      <a:xfrm>
                        <a:off x="2393950" y="5300663"/>
                        <a:ext cx="4276725" cy="69691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6EC15EF4-4270-4973-A1AD-3DB9A95E917A}"/>
              </a:ext>
            </a:extLst>
          </p:cNvPr>
          <p:cNvGraphicFramePr>
            <a:graphicFrameLocks noChangeAspect="1"/>
          </p:cNvGraphicFramePr>
          <p:nvPr>
            <p:extLst>
              <p:ext uri="{D42A27DB-BD31-4B8C-83A1-F6EECF244321}">
                <p14:modId xmlns:p14="http://schemas.microsoft.com/office/powerpoint/2010/main" val="1048500494"/>
              </p:ext>
            </p:extLst>
          </p:nvPr>
        </p:nvGraphicFramePr>
        <p:xfrm>
          <a:off x="2444750" y="4381500"/>
          <a:ext cx="4905375" cy="696913"/>
        </p:xfrm>
        <a:graphic>
          <a:graphicData uri="http://schemas.openxmlformats.org/presentationml/2006/ole">
            <mc:AlternateContent xmlns:mc="http://schemas.openxmlformats.org/markup-compatibility/2006">
              <mc:Choice xmlns:v="urn:schemas-microsoft-com:vml" Requires="v">
                <p:oleObj name="Equation" r:id="rId11" imgW="2768400" imgH="393480" progId="Equation.DSMT4">
                  <p:embed/>
                </p:oleObj>
              </mc:Choice>
              <mc:Fallback>
                <p:oleObj name="Equation" r:id="rId11" imgW="2768400" imgH="393480" progId="Equation.DSMT4">
                  <p:embed/>
                  <p:pic>
                    <p:nvPicPr>
                      <p:cNvPr id="15" name="Object 14">
                        <a:extLst>
                          <a:ext uri="{FF2B5EF4-FFF2-40B4-BE49-F238E27FC236}">
                            <a16:creationId xmlns:a16="http://schemas.microsoft.com/office/drawing/2014/main" id="{E1CBA69B-7751-4BE5-BA43-99E06274764F}"/>
                          </a:ext>
                        </a:extLst>
                      </p:cNvPr>
                      <p:cNvPicPr/>
                      <p:nvPr/>
                    </p:nvPicPr>
                    <p:blipFill>
                      <a:blip r:embed="rId12"/>
                      <a:stretch>
                        <a:fillRect/>
                      </a:stretch>
                    </p:blipFill>
                    <p:spPr>
                      <a:xfrm>
                        <a:off x="2444750" y="4381500"/>
                        <a:ext cx="4905375" cy="696913"/>
                      </a:xfrm>
                      <a:prstGeom prst="rect">
                        <a:avLst/>
                      </a:prstGeom>
                    </p:spPr>
                  </p:pic>
                </p:oleObj>
              </mc:Fallback>
            </mc:AlternateContent>
          </a:graphicData>
        </a:graphic>
      </p:graphicFrame>
      <p:pic>
        <p:nvPicPr>
          <p:cNvPr id="18" name="Audio 17">
            <a:hlinkClick r:id="" action="ppaction://media"/>
            <a:extLst>
              <a:ext uri="{FF2B5EF4-FFF2-40B4-BE49-F238E27FC236}">
                <a16:creationId xmlns:a16="http://schemas.microsoft.com/office/drawing/2014/main" id="{97EBFF0A-BBC1-4386-93D1-2923C59A12C2}"/>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7125465"/>
      </p:ext>
    </p:extLst>
  </p:cSld>
  <p:clrMapOvr>
    <a:masterClrMapping/>
  </p:clrMapOvr>
  <mc:AlternateContent xmlns:mc="http://schemas.openxmlformats.org/markup-compatibility/2006" xmlns:p14="http://schemas.microsoft.com/office/powerpoint/2010/main">
    <mc:Choice Requires="p14">
      <p:transition spd="slow" p14:dur="2000" advTm="84245"/>
    </mc:Choice>
    <mc:Fallback xmlns="">
      <p:transition spd="slow" advTm="84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Euler’s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Consequently, we may approximate</a:t>
            </a:r>
          </a:p>
          <a:p>
            <a:endParaRPr lang="en-US" dirty="0"/>
          </a:p>
          <a:p>
            <a:endParaRPr lang="en-US" dirty="0"/>
          </a:p>
          <a:p>
            <a:pPr lvl="1"/>
            <a:r>
              <a:rPr lang="en-US" dirty="0"/>
              <a:t>The error is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p>
          <a:p>
            <a:endParaRPr lang="en-US" dirty="0"/>
          </a:p>
          <a:p>
            <a:endParaRPr lang="en-US" dirty="0"/>
          </a:p>
          <a:p>
            <a:endParaRPr lang="en-US" dirty="0"/>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5" name="Object 14">
            <a:extLst>
              <a:ext uri="{FF2B5EF4-FFF2-40B4-BE49-F238E27FC236}">
                <a16:creationId xmlns:a16="http://schemas.microsoft.com/office/drawing/2014/main" id="{E1CBA69B-7751-4BE5-BA43-99E06274764F}"/>
              </a:ext>
            </a:extLst>
          </p:cNvPr>
          <p:cNvGraphicFramePr>
            <a:graphicFrameLocks noChangeAspect="1"/>
          </p:cNvGraphicFramePr>
          <p:nvPr>
            <p:extLst>
              <p:ext uri="{D42A27DB-BD31-4B8C-83A1-F6EECF244321}">
                <p14:modId xmlns:p14="http://schemas.microsoft.com/office/powerpoint/2010/main" val="637397710"/>
              </p:ext>
            </p:extLst>
          </p:nvPr>
        </p:nvGraphicFramePr>
        <p:xfrm>
          <a:off x="3409950" y="2116138"/>
          <a:ext cx="2836863" cy="450850"/>
        </p:xfrm>
        <a:graphic>
          <a:graphicData uri="http://schemas.openxmlformats.org/presentationml/2006/ole">
            <mc:AlternateContent xmlns:mc="http://schemas.openxmlformats.org/markup-compatibility/2006">
              <mc:Choice xmlns:v="urn:schemas-microsoft-com:vml" Requires="v">
                <p:oleObj name="Equation" r:id="rId5" imgW="1600200" imgH="253800" progId="Equation.DSMT4">
                  <p:embed/>
                </p:oleObj>
              </mc:Choice>
              <mc:Fallback>
                <p:oleObj name="Equation" r:id="rId5" imgW="1600200" imgH="253800" progId="Equation.DSMT4">
                  <p:embed/>
                  <p:pic>
                    <p:nvPicPr>
                      <p:cNvPr id="15" name="Object 14">
                        <a:extLst>
                          <a:ext uri="{FF2B5EF4-FFF2-40B4-BE49-F238E27FC236}">
                            <a16:creationId xmlns:a16="http://schemas.microsoft.com/office/drawing/2014/main" id="{E1CBA69B-7751-4BE5-BA43-99E06274764F}"/>
                          </a:ext>
                        </a:extLst>
                      </p:cNvPr>
                      <p:cNvPicPr/>
                      <p:nvPr/>
                    </p:nvPicPr>
                    <p:blipFill>
                      <a:blip r:embed="rId6"/>
                      <a:stretch>
                        <a:fillRect/>
                      </a:stretch>
                    </p:blipFill>
                    <p:spPr>
                      <a:xfrm>
                        <a:off x="3409950" y="2116138"/>
                        <a:ext cx="2836863" cy="45085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17B26BF5-ED62-4151-843A-D9CE3634014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51173283"/>
      </p:ext>
    </p:extLst>
  </p:cSld>
  <p:clrMapOvr>
    <a:masterClrMapping/>
  </p:clrMapOvr>
  <mc:AlternateContent xmlns:mc="http://schemas.openxmlformats.org/markup-compatibility/2006" xmlns:p14="http://schemas.microsoft.com/office/powerpoint/2010/main">
    <mc:Choice Requires="p14">
      <p:transition spd="slow" p14:dur="2000" advTm="16727"/>
    </mc:Choice>
    <mc:Fallback xmlns="">
      <p:transition spd="slow" advTm="16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Euler’s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Visually, what are we doing?</a:t>
            </a:r>
          </a:p>
          <a:p>
            <a:endParaRPr lang="en-US" dirty="0"/>
          </a:p>
          <a:p>
            <a:endParaRPr lang="en-US" dirty="0"/>
          </a:p>
          <a:p>
            <a:pPr lvl="1"/>
            <a:r>
              <a:rPr lang="en-US" dirty="0"/>
              <a:t>Estimate </a:t>
            </a:r>
            <a:r>
              <a:rPr lang="en-US" i="1" dirty="0">
                <a:latin typeface="Times New Roman" panose="02020603050405020304" pitchFamily="18" charset="0"/>
              </a:rPr>
              <a:t>y</a:t>
            </a:r>
            <a:r>
              <a:rPr lang="en-US" dirty="0">
                <a:latin typeface="Times New Roman" panose="02020603050405020304" pitchFamily="18" charset="0"/>
              </a:rPr>
              <a:t>(0.4) ≈ </a:t>
            </a:r>
            <a:r>
              <a:rPr lang="en-US" i="1" dirty="0">
                <a:latin typeface="Times New Roman" panose="02020603050405020304" pitchFamily="18" charset="0"/>
              </a:rPr>
              <a:t>y</a:t>
            </a:r>
            <a:r>
              <a:rPr lang="en-US" baseline="-25000" dirty="0">
                <a:latin typeface="Times New Roman" panose="02020603050405020304" pitchFamily="18" charset="0"/>
              </a:rPr>
              <a:t>1</a:t>
            </a:r>
            <a:endParaRPr lang="en-US" dirty="0">
              <a:latin typeface="Times New Roman" panose="02020603050405020304" pitchFamily="18" charset="0"/>
            </a:endParaRPr>
          </a:p>
          <a:p>
            <a:endParaRPr lang="en-US" dirty="0"/>
          </a:p>
          <a:p>
            <a:endParaRPr lang="en-US" dirty="0"/>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2" name="Object 11">
            <a:extLst>
              <a:ext uri="{FF2B5EF4-FFF2-40B4-BE49-F238E27FC236}">
                <a16:creationId xmlns:a16="http://schemas.microsoft.com/office/drawing/2014/main" id="{FF50687C-9B52-492A-9348-44EFF1078115}"/>
              </a:ext>
            </a:extLst>
          </p:cNvPr>
          <p:cNvGraphicFramePr>
            <a:graphicFrameLocks noChangeAspect="1"/>
          </p:cNvGraphicFramePr>
          <p:nvPr>
            <p:extLst>
              <p:ext uri="{D42A27DB-BD31-4B8C-83A1-F6EECF244321}">
                <p14:modId xmlns:p14="http://schemas.microsoft.com/office/powerpoint/2010/main" val="3913952327"/>
              </p:ext>
            </p:extLst>
          </p:nvPr>
        </p:nvGraphicFramePr>
        <p:xfrm>
          <a:off x="2959100" y="1993121"/>
          <a:ext cx="3448050" cy="947738"/>
        </p:xfrm>
        <a:graphic>
          <a:graphicData uri="http://schemas.openxmlformats.org/presentationml/2006/ole">
            <mc:AlternateContent xmlns:mc="http://schemas.openxmlformats.org/markup-compatibility/2006">
              <mc:Choice xmlns:v="urn:schemas-microsoft-com:vml" Requires="v">
                <p:oleObj name="Equation" r:id="rId5" imgW="1942920" imgH="533160" progId="Equation.DSMT4">
                  <p:embed/>
                </p:oleObj>
              </mc:Choice>
              <mc:Fallback>
                <p:oleObj name="Equation" r:id="rId5" imgW="1942920" imgH="533160" progId="Equation.DSMT4">
                  <p:embed/>
                  <p:pic>
                    <p:nvPicPr>
                      <p:cNvPr id="9" name="Object 8">
                        <a:extLst>
                          <a:ext uri="{FF2B5EF4-FFF2-40B4-BE49-F238E27FC236}">
                            <a16:creationId xmlns:a16="http://schemas.microsoft.com/office/drawing/2014/main" id="{53150C2E-6314-4E5F-A42B-A99EFA0CF685}"/>
                          </a:ext>
                        </a:extLst>
                      </p:cNvPr>
                      <p:cNvPicPr/>
                      <p:nvPr/>
                    </p:nvPicPr>
                    <p:blipFill>
                      <a:blip r:embed="rId6"/>
                      <a:stretch>
                        <a:fillRect/>
                      </a:stretch>
                    </p:blipFill>
                    <p:spPr>
                      <a:xfrm>
                        <a:off x="2959100" y="1993121"/>
                        <a:ext cx="3448050" cy="94773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4EEE8796-9739-48D4-BECF-1B71580E3A78}"/>
              </a:ext>
            </a:extLst>
          </p:cNvPr>
          <p:cNvPicPr>
            <a:picLocks noChangeAspect="1"/>
          </p:cNvPicPr>
          <p:nvPr/>
        </p:nvPicPr>
        <p:blipFill>
          <a:blip r:embed="rId7"/>
          <a:stretch>
            <a:fillRect/>
          </a:stretch>
        </p:blipFill>
        <p:spPr>
          <a:xfrm>
            <a:off x="2787650" y="3274642"/>
            <a:ext cx="3790950" cy="3429000"/>
          </a:xfrm>
          <a:prstGeom prst="rect">
            <a:avLst/>
          </a:prstGeom>
        </p:spPr>
      </p:pic>
      <p:sp>
        <p:nvSpPr>
          <p:cNvPr id="16" name="Oval 15">
            <a:extLst>
              <a:ext uri="{FF2B5EF4-FFF2-40B4-BE49-F238E27FC236}">
                <a16:creationId xmlns:a16="http://schemas.microsoft.com/office/drawing/2014/main" id="{D80BE126-08C8-41BC-9833-3AFE7E514C45}"/>
              </a:ext>
            </a:extLst>
          </p:cNvPr>
          <p:cNvSpPr/>
          <p:nvPr/>
        </p:nvSpPr>
        <p:spPr>
          <a:xfrm>
            <a:off x="3398871" y="394329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7" name="Straight Arrow Connector 16">
            <a:extLst>
              <a:ext uri="{FF2B5EF4-FFF2-40B4-BE49-F238E27FC236}">
                <a16:creationId xmlns:a16="http://schemas.microsoft.com/office/drawing/2014/main" id="{6698F377-7994-45A8-AA72-DE40E5C4F12C}"/>
              </a:ext>
            </a:extLst>
          </p:cNvPr>
          <p:cNvCxnSpPr>
            <a:cxnSpLocks/>
          </p:cNvCxnSpPr>
          <p:nvPr/>
        </p:nvCxnSpPr>
        <p:spPr>
          <a:xfrm>
            <a:off x="3444591" y="3992748"/>
            <a:ext cx="2170846" cy="6812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45273FCA-6A99-4D6B-8B96-1C2E57E93F1C}"/>
              </a:ext>
            </a:extLst>
          </p:cNvPr>
          <p:cNvSpPr/>
          <p:nvPr/>
        </p:nvSpPr>
        <p:spPr>
          <a:xfrm>
            <a:off x="5615437" y="464323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aphicFrame>
        <p:nvGraphicFramePr>
          <p:cNvPr id="27" name="Object 26">
            <a:extLst>
              <a:ext uri="{FF2B5EF4-FFF2-40B4-BE49-F238E27FC236}">
                <a16:creationId xmlns:a16="http://schemas.microsoft.com/office/drawing/2014/main" id="{4284321B-4396-46E0-B786-CD7183695FE4}"/>
              </a:ext>
            </a:extLst>
          </p:cNvPr>
          <p:cNvGraphicFramePr>
            <a:graphicFrameLocks noChangeAspect="1"/>
          </p:cNvGraphicFramePr>
          <p:nvPr>
            <p:extLst>
              <p:ext uri="{D42A27DB-BD31-4B8C-83A1-F6EECF244321}">
                <p14:modId xmlns:p14="http://schemas.microsoft.com/office/powerpoint/2010/main" val="3844416742"/>
              </p:ext>
            </p:extLst>
          </p:nvPr>
        </p:nvGraphicFramePr>
        <p:xfrm>
          <a:off x="2787650" y="3577061"/>
          <a:ext cx="801622" cy="372604"/>
        </p:xfrm>
        <a:graphic>
          <a:graphicData uri="http://schemas.openxmlformats.org/presentationml/2006/ole">
            <mc:AlternateContent xmlns:mc="http://schemas.openxmlformats.org/markup-compatibility/2006">
              <mc:Choice xmlns:v="urn:schemas-microsoft-com:vml" Requires="v">
                <p:oleObj name="Equation" r:id="rId8" imgW="545760" imgH="253800" progId="Equation.DSMT4">
                  <p:embed/>
                </p:oleObj>
              </mc:Choice>
              <mc:Fallback>
                <p:oleObj name="Equation" r:id="rId8" imgW="545760" imgH="253800" progId="Equation.DSMT4">
                  <p:embed/>
                  <p:pic>
                    <p:nvPicPr>
                      <p:cNvPr id="12" name="Object 11">
                        <a:extLst>
                          <a:ext uri="{FF2B5EF4-FFF2-40B4-BE49-F238E27FC236}">
                            <a16:creationId xmlns:a16="http://schemas.microsoft.com/office/drawing/2014/main" id="{FF50687C-9B52-492A-9348-44EFF1078115}"/>
                          </a:ext>
                        </a:extLst>
                      </p:cNvPr>
                      <p:cNvPicPr/>
                      <p:nvPr/>
                    </p:nvPicPr>
                    <p:blipFill>
                      <a:blip r:embed="rId9"/>
                      <a:stretch>
                        <a:fillRect/>
                      </a:stretch>
                    </p:blipFill>
                    <p:spPr>
                      <a:xfrm>
                        <a:off x="2787650" y="3577061"/>
                        <a:ext cx="801622" cy="372604"/>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F5022760-5662-41CC-B0E9-335DE88D8450}"/>
              </a:ext>
            </a:extLst>
          </p:cNvPr>
          <p:cNvGraphicFramePr>
            <a:graphicFrameLocks noChangeAspect="1"/>
          </p:cNvGraphicFramePr>
          <p:nvPr>
            <p:extLst>
              <p:ext uri="{D42A27DB-BD31-4B8C-83A1-F6EECF244321}">
                <p14:modId xmlns:p14="http://schemas.microsoft.com/office/powerpoint/2010/main" val="559714843"/>
              </p:ext>
            </p:extLst>
          </p:nvPr>
        </p:nvGraphicFramePr>
        <p:xfrm>
          <a:off x="5494338" y="4205411"/>
          <a:ext cx="1084262" cy="373062"/>
        </p:xfrm>
        <a:graphic>
          <a:graphicData uri="http://schemas.openxmlformats.org/presentationml/2006/ole">
            <mc:AlternateContent xmlns:mc="http://schemas.openxmlformats.org/markup-compatibility/2006">
              <mc:Choice xmlns:v="urn:schemas-microsoft-com:vml" Requires="v">
                <p:oleObj name="Equation" r:id="rId10" imgW="736560" imgH="253800" progId="Equation.DSMT4">
                  <p:embed/>
                </p:oleObj>
              </mc:Choice>
              <mc:Fallback>
                <p:oleObj name="Equation" r:id="rId10" imgW="736560" imgH="253800" progId="Equation.DSMT4">
                  <p:embed/>
                  <p:pic>
                    <p:nvPicPr>
                      <p:cNvPr id="27" name="Object 26">
                        <a:extLst>
                          <a:ext uri="{FF2B5EF4-FFF2-40B4-BE49-F238E27FC236}">
                            <a16:creationId xmlns:a16="http://schemas.microsoft.com/office/drawing/2014/main" id="{4284321B-4396-46E0-B786-CD7183695FE4}"/>
                          </a:ext>
                        </a:extLst>
                      </p:cNvPr>
                      <p:cNvPicPr/>
                      <p:nvPr/>
                    </p:nvPicPr>
                    <p:blipFill>
                      <a:blip r:embed="rId11"/>
                      <a:stretch>
                        <a:fillRect/>
                      </a:stretch>
                    </p:blipFill>
                    <p:spPr>
                      <a:xfrm>
                        <a:off x="5494338" y="4205411"/>
                        <a:ext cx="1084262" cy="373062"/>
                      </a:xfrm>
                      <a:prstGeom prst="rect">
                        <a:avLst/>
                      </a:prstGeom>
                    </p:spPr>
                  </p:pic>
                </p:oleObj>
              </mc:Fallback>
            </mc:AlternateContent>
          </a:graphicData>
        </a:graphic>
      </p:graphicFrame>
      <p:sp>
        <p:nvSpPr>
          <p:cNvPr id="30" name="Oval 29">
            <a:extLst>
              <a:ext uri="{FF2B5EF4-FFF2-40B4-BE49-F238E27FC236}">
                <a16:creationId xmlns:a16="http://schemas.microsoft.com/office/drawing/2014/main" id="{406FD753-023A-4C3E-90F7-2D9E14B204F1}"/>
              </a:ext>
            </a:extLst>
          </p:cNvPr>
          <p:cNvSpPr/>
          <p:nvPr/>
        </p:nvSpPr>
        <p:spPr>
          <a:xfrm>
            <a:off x="5616835" y="5013751"/>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34" name="Audio 33">
            <a:hlinkClick r:id="" action="ppaction://media"/>
            <a:extLst>
              <a:ext uri="{FF2B5EF4-FFF2-40B4-BE49-F238E27FC236}">
                <a16:creationId xmlns:a16="http://schemas.microsoft.com/office/drawing/2014/main" id="{E865D96C-AB06-4E3B-A345-BB5112CFCB2A}"/>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73910254"/>
      </p:ext>
    </p:extLst>
  </p:cSld>
  <p:clrMapOvr>
    <a:masterClrMapping/>
  </p:clrMapOvr>
  <mc:AlternateContent xmlns:mc="http://schemas.openxmlformats.org/markup-compatibility/2006" xmlns:p14="http://schemas.microsoft.com/office/powerpoint/2010/main">
    <mc:Choice Requires="p14">
      <p:transition spd="slow" p14:dur="2000" advTm="95761"/>
    </mc:Choice>
    <mc:Fallback xmlns="">
      <p:transition spd="slow" advTm="95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4"/>
                </p:tgtEl>
              </p:cMediaNode>
            </p:audio>
          </p:childTnLst>
        </p:cTn>
      </p:par>
    </p:tnLst>
    <p:bldLst>
      <p:bldP spid="16" grpId="0" animBg="1"/>
      <p:bldP spid="23"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Euler’s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Problem:</a:t>
            </a:r>
          </a:p>
          <a:p>
            <a:pPr lvl="1"/>
            <a:r>
              <a:rPr lang="en-US" dirty="0"/>
              <a:t>This only approximates the solution at </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a:latin typeface="Times New Roman" panose="02020603050405020304" pitchFamily="18" charset="0"/>
              </a:rPr>
              <a:t>h</a:t>
            </a:r>
            <a:endParaRPr lang="en-US" dirty="0">
              <a:latin typeface="Times New Roman" panose="02020603050405020304" pitchFamily="18" charset="0"/>
            </a:endParaRPr>
          </a:p>
          <a:p>
            <a:pPr lvl="1"/>
            <a:r>
              <a:rPr lang="en-US" dirty="0"/>
              <a:t>How do we approximate the solution at </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+ 2</a:t>
            </a:r>
            <a:r>
              <a:rPr lang="en-US" i="1" dirty="0">
                <a:latin typeface="Times New Roman" panose="02020603050405020304" pitchFamily="18" charset="0"/>
              </a:rPr>
              <a:t>h</a:t>
            </a:r>
            <a:r>
              <a:rPr lang="en-US" dirty="0"/>
              <a:t> at </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+ 3</a:t>
            </a:r>
            <a:r>
              <a:rPr lang="en-US" i="1" dirty="0">
                <a:latin typeface="Times New Roman" panose="02020603050405020304" pitchFamily="18" charset="0"/>
              </a:rPr>
              <a:t>h</a:t>
            </a:r>
            <a:r>
              <a:rPr lang="en-US" dirty="0"/>
              <a:t>?</a:t>
            </a:r>
          </a:p>
          <a:p>
            <a:pPr lvl="1"/>
            <a:endParaRPr lang="en-US" dirty="0"/>
          </a:p>
          <a:p>
            <a:r>
              <a:rPr lang="en-US" dirty="0"/>
              <a:t>Suppose we say that </a:t>
            </a:r>
            <a:r>
              <a:rPr lang="en-US" i="1" dirty="0">
                <a:latin typeface="Times New Roman" panose="02020603050405020304" pitchFamily="18" charset="0"/>
              </a:rPr>
              <a:t>t</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a:latin typeface="Times New Roman" panose="02020603050405020304" pitchFamily="18" charset="0"/>
              </a:rPr>
              <a:t>h</a:t>
            </a:r>
            <a:r>
              <a:rPr lang="en-US" dirty="0"/>
              <a:t>, so suppose we assign</a:t>
            </a:r>
          </a:p>
          <a:p>
            <a:endParaRPr lang="en-US" dirty="0"/>
          </a:p>
          <a:p>
            <a:pPr lvl="1"/>
            <a:r>
              <a:rPr lang="en-US" dirty="0"/>
              <a:t>In this case, </a:t>
            </a:r>
          </a:p>
          <a:p>
            <a:endParaRPr lang="en-US" dirty="0"/>
          </a:p>
          <a:p>
            <a:r>
              <a:rPr lang="en-US" dirty="0"/>
              <a:t>Given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err="1">
                <a:latin typeface="Times New Roman" panose="02020603050405020304" pitchFamily="18" charset="0"/>
              </a:rPr>
              <a:t>kh</a:t>
            </a:r>
            <a:r>
              <a:rPr lang="en-US" dirty="0"/>
              <a:t>, assume we have an approximation </a:t>
            </a:r>
            <a:r>
              <a:rPr lang="en-US" i="1" dirty="0" err="1">
                <a:latin typeface="Times New Roman" panose="02020603050405020304" pitchFamily="18" charset="0"/>
              </a:rPr>
              <a:t>y</a:t>
            </a:r>
            <a:r>
              <a:rPr lang="en-US" i="1" baseline="-25000" dirty="0" err="1">
                <a:latin typeface="Times New Roman" panose="02020603050405020304" pitchFamily="18" charset="0"/>
              </a:rPr>
              <a:t>k</a:t>
            </a:r>
            <a:endParaRPr lang="en-US" dirty="0">
              <a:latin typeface="Times New Roman" panose="02020603050405020304" pitchFamily="18" charset="0"/>
            </a:endParaRPr>
          </a:p>
          <a:p>
            <a:pPr lvl="1"/>
            <a:r>
              <a:rPr lang="en-US" dirty="0"/>
              <a:t>In this case, we can assign</a:t>
            </a:r>
          </a:p>
          <a:p>
            <a:endParaRPr lang="en-US" dirty="0"/>
          </a:p>
          <a:p>
            <a:pPr lvl="1"/>
            <a:r>
              <a:rPr lang="en-US" dirty="0"/>
              <a:t>Thus, </a:t>
            </a:r>
          </a:p>
          <a:p>
            <a:endParaRPr lang="en-US" dirty="0"/>
          </a:p>
          <a:p>
            <a:endParaRPr lang="en-US" dirty="0"/>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9" name="Object 8">
            <a:extLst>
              <a:ext uri="{FF2B5EF4-FFF2-40B4-BE49-F238E27FC236}">
                <a16:creationId xmlns:a16="http://schemas.microsoft.com/office/drawing/2014/main" id="{53150C2E-6314-4E5F-A42B-A99EFA0CF685}"/>
              </a:ext>
            </a:extLst>
          </p:cNvPr>
          <p:cNvGraphicFramePr>
            <a:graphicFrameLocks noChangeAspect="1"/>
          </p:cNvGraphicFramePr>
          <p:nvPr>
            <p:extLst>
              <p:ext uri="{D42A27DB-BD31-4B8C-83A1-F6EECF244321}">
                <p14:modId xmlns:p14="http://schemas.microsoft.com/office/powerpoint/2010/main" val="1997750534"/>
              </p:ext>
            </p:extLst>
          </p:nvPr>
        </p:nvGraphicFramePr>
        <p:xfrm>
          <a:off x="3311525" y="3595018"/>
          <a:ext cx="2230438" cy="450850"/>
        </p:xfrm>
        <a:graphic>
          <a:graphicData uri="http://schemas.openxmlformats.org/presentationml/2006/ole">
            <mc:AlternateContent xmlns:mc="http://schemas.openxmlformats.org/markup-compatibility/2006">
              <mc:Choice xmlns:v="urn:schemas-microsoft-com:vml" Requires="v">
                <p:oleObj name="Equation" r:id="rId5" imgW="1257120" imgH="253800" progId="Equation.DSMT4">
                  <p:embed/>
                </p:oleObj>
              </mc:Choice>
              <mc:Fallback>
                <p:oleObj name="Equation" r:id="rId5" imgW="1257120" imgH="253800" progId="Equation.DSMT4">
                  <p:embed/>
                  <p:pic>
                    <p:nvPicPr>
                      <p:cNvPr id="15" name="Object 14">
                        <a:extLst>
                          <a:ext uri="{FF2B5EF4-FFF2-40B4-BE49-F238E27FC236}">
                            <a16:creationId xmlns:a16="http://schemas.microsoft.com/office/drawing/2014/main" id="{E1CBA69B-7751-4BE5-BA43-99E06274764F}"/>
                          </a:ext>
                        </a:extLst>
                      </p:cNvPr>
                      <p:cNvPicPr/>
                      <p:nvPr/>
                    </p:nvPicPr>
                    <p:blipFill>
                      <a:blip r:embed="rId6"/>
                      <a:stretch>
                        <a:fillRect/>
                      </a:stretch>
                    </p:blipFill>
                    <p:spPr>
                      <a:xfrm>
                        <a:off x="3311525" y="3595018"/>
                        <a:ext cx="2230438" cy="4508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C94E203-24F8-4896-8FD3-439D300B3B50}"/>
              </a:ext>
            </a:extLst>
          </p:cNvPr>
          <p:cNvGraphicFramePr>
            <a:graphicFrameLocks noChangeAspect="1"/>
          </p:cNvGraphicFramePr>
          <p:nvPr>
            <p:extLst>
              <p:ext uri="{D42A27DB-BD31-4B8C-83A1-F6EECF244321}">
                <p14:modId xmlns:p14="http://schemas.microsoft.com/office/powerpoint/2010/main" val="1106944866"/>
              </p:ext>
            </p:extLst>
          </p:nvPr>
        </p:nvGraphicFramePr>
        <p:xfrm>
          <a:off x="2657476" y="3963194"/>
          <a:ext cx="1103313" cy="450850"/>
        </p:xfrm>
        <a:graphic>
          <a:graphicData uri="http://schemas.openxmlformats.org/presentationml/2006/ole">
            <mc:AlternateContent xmlns:mc="http://schemas.openxmlformats.org/markup-compatibility/2006">
              <mc:Choice xmlns:v="urn:schemas-microsoft-com:vml" Requires="v">
                <p:oleObj name="Equation" r:id="rId7" imgW="622080" imgH="253800" progId="Equation.DSMT4">
                  <p:embed/>
                </p:oleObj>
              </mc:Choice>
              <mc:Fallback>
                <p:oleObj name="Equation" r:id="rId7" imgW="622080" imgH="253800" progId="Equation.DSMT4">
                  <p:embed/>
                  <p:pic>
                    <p:nvPicPr>
                      <p:cNvPr id="15" name="Object 14">
                        <a:extLst>
                          <a:ext uri="{FF2B5EF4-FFF2-40B4-BE49-F238E27FC236}">
                            <a16:creationId xmlns:a16="http://schemas.microsoft.com/office/drawing/2014/main" id="{E1CBA69B-7751-4BE5-BA43-99E06274764F}"/>
                          </a:ext>
                        </a:extLst>
                      </p:cNvPr>
                      <p:cNvPicPr/>
                      <p:nvPr/>
                    </p:nvPicPr>
                    <p:blipFill>
                      <a:blip r:embed="rId8"/>
                      <a:stretch>
                        <a:fillRect/>
                      </a:stretch>
                    </p:blipFill>
                    <p:spPr>
                      <a:xfrm>
                        <a:off x="2657476" y="3963194"/>
                        <a:ext cx="1103313" cy="4508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6584D3E9-C523-4D28-8648-6EE4E4FC59BB}"/>
              </a:ext>
            </a:extLst>
          </p:cNvPr>
          <p:cNvGraphicFramePr>
            <a:graphicFrameLocks noChangeAspect="1"/>
          </p:cNvGraphicFramePr>
          <p:nvPr>
            <p:extLst>
              <p:ext uri="{D42A27DB-BD31-4B8C-83A1-F6EECF244321}">
                <p14:modId xmlns:p14="http://schemas.microsoft.com/office/powerpoint/2010/main" val="471538504"/>
              </p:ext>
            </p:extLst>
          </p:nvPr>
        </p:nvGraphicFramePr>
        <p:xfrm>
          <a:off x="3354387" y="5457826"/>
          <a:ext cx="2435225" cy="450850"/>
        </p:xfrm>
        <a:graphic>
          <a:graphicData uri="http://schemas.openxmlformats.org/presentationml/2006/ole">
            <mc:AlternateContent xmlns:mc="http://schemas.openxmlformats.org/markup-compatibility/2006">
              <mc:Choice xmlns:v="urn:schemas-microsoft-com:vml" Requires="v">
                <p:oleObj name="Equation" r:id="rId9" imgW="1371600" imgH="253800" progId="Equation.DSMT4">
                  <p:embed/>
                </p:oleObj>
              </mc:Choice>
              <mc:Fallback>
                <p:oleObj name="Equation" r:id="rId9" imgW="1371600" imgH="253800" progId="Equation.DSMT4">
                  <p:embed/>
                  <p:pic>
                    <p:nvPicPr>
                      <p:cNvPr id="9" name="Object 8">
                        <a:extLst>
                          <a:ext uri="{FF2B5EF4-FFF2-40B4-BE49-F238E27FC236}">
                            <a16:creationId xmlns:a16="http://schemas.microsoft.com/office/drawing/2014/main" id="{53150C2E-6314-4E5F-A42B-A99EFA0CF685}"/>
                          </a:ext>
                        </a:extLst>
                      </p:cNvPr>
                      <p:cNvPicPr/>
                      <p:nvPr/>
                    </p:nvPicPr>
                    <p:blipFill>
                      <a:blip r:embed="rId10"/>
                      <a:stretch>
                        <a:fillRect/>
                      </a:stretch>
                    </p:blipFill>
                    <p:spPr>
                      <a:xfrm>
                        <a:off x="3354387" y="5457826"/>
                        <a:ext cx="2435225" cy="4508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175E881-F89C-408E-BA74-815B039B1B4E}"/>
              </a:ext>
            </a:extLst>
          </p:cNvPr>
          <p:cNvGraphicFramePr>
            <a:graphicFrameLocks noChangeAspect="1"/>
          </p:cNvGraphicFramePr>
          <p:nvPr>
            <p:extLst>
              <p:ext uri="{D42A27DB-BD31-4B8C-83A1-F6EECF244321}">
                <p14:modId xmlns:p14="http://schemas.microsoft.com/office/powerpoint/2010/main" val="3938470322"/>
              </p:ext>
            </p:extLst>
          </p:nvPr>
        </p:nvGraphicFramePr>
        <p:xfrm>
          <a:off x="1974847" y="5921377"/>
          <a:ext cx="1485900" cy="450850"/>
        </p:xfrm>
        <a:graphic>
          <a:graphicData uri="http://schemas.openxmlformats.org/presentationml/2006/ole">
            <mc:AlternateContent xmlns:mc="http://schemas.openxmlformats.org/markup-compatibility/2006">
              <mc:Choice xmlns:v="urn:schemas-microsoft-com:vml" Requires="v">
                <p:oleObj name="Equation" r:id="rId11" imgW="838080" imgH="253800" progId="Equation.DSMT4">
                  <p:embed/>
                </p:oleObj>
              </mc:Choice>
              <mc:Fallback>
                <p:oleObj name="Equation" r:id="rId11" imgW="838080" imgH="253800" progId="Equation.DSMT4">
                  <p:embed/>
                  <p:pic>
                    <p:nvPicPr>
                      <p:cNvPr id="10" name="Object 9">
                        <a:extLst>
                          <a:ext uri="{FF2B5EF4-FFF2-40B4-BE49-F238E27FC236}">
                            <a16:creationId xmlns:a16="http://schemas.microsoft.com/office/drawing/2014/main" id="{4C94E203-24F8-4896-8FD3-439D300B3B50}"/>
                          </a:ext>
                        </a:extLst>
                      </p:cNvPr>
                      <p:cNvPicPr/>
                      <p:nvPr/>
                    </p:nvPicPr>
                    <p:blipFill>
                      <a:blip r:embed="rId12"/>
                      <a:stretch>
                        <a:fillRect/>
                      </a:stretch>
                    </p:blipFill>
                    <p:spPr>
                      <a:xfrm>
                        <a:off x="1974847" y="5921377"/>
                        <a:ext cx="1485900" cy="450850"/>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89F5C562-5CBC-442F-8738-3CCC607CD33C}"/>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90596590"/>
      </p:ext>
    </p:extLst>
  </p:cSld>
  <p:clrMapOvr>
    <a:masterClrMapping/>
  </p:clrMapOvr>
  <mc:AlternateContent xmlns:mc="http://schemas.openxmlformats.org/markup-compatibility/2006" xmlns:p14="http://schemas.microsoft.com/office/powerpoint/2010/main">
    <mc:Choice Requires="p14">
      <p:transition spd="slow" p14:dur="2000" advTm="110389"/>
    </mc:Choice>
    <mc:Fallback xmlns="">
      <p:transition spd="slow" advTm="110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One step of Euler’s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for example, we are approximating a solution to:</a:t>
            </a:r>
          </a:p>
          <a:p>
            <a:endParaRPr lang="en-US" dirty="0"/>
          </a:p>
          <a:p>
            <a:endParaRPr lang="en-US" dirty="0"/>
          </a:p>
          <a:p>
            <a:endParaRPr lang="en-US" dirty="0"/>
          </a:p>
          <a:p>
            <a:pPr lvl="1"/>
            <a:r>
              <a:rPr lang="en-US" dirty="0"/>
              <a:t>Let </a:t>
            </a:r>
            <a:r>
              <a:rPr lang="en-US" i="1" dirty="0">
                <a:latin typeface="Times New Roman" panose="02020603050405020304" pitchFamily="18" charset="0"/>
              </a:rPr>
              <a:t>h</a:t>
            </a:r>
            <a:r>
              <a:rPr lang="en-US" dirty="0">
                <a:latin typeface="Times New Roman" panose="02020603050405020304" pitchFamily="18" charset="0"/>
              </a:rPr>
              <a:t> = 0.1</a:t>
            </a:r>
            <a:r>
              <a:rPr lang="en-US" dirty="0"/>
              <a:t>, in which case, we can calculate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0" name="Object 9">
            <a:extLst>
              <a:ext uri="{FF2B5EF4-FFF2-40B4-BE49-F238E27FC236}">
                <a16:creationId xmlns:a16="http://schemas.microsoft.com/office/drawing/2014/main" id="{14A60B81-FCE9-48BE-8ED5-91673D1D4C7E}"/>
              </a:ext>
            </a:extLst>
          </p:cNvPr>
          <p:cNvGraphicFramePr>
            <a:graphicFrameLocks noChangeAspect="1"/>
          </p:cNvGraphicFramePr>
          <p:nvPr>
            <p:extLst>
              <p:ext uri="{D42A27DB-BD31-4B8C-83A1-F6EECF244321}">
                <p14:modId xmlns:p14="http://schemas.microsoft.com/office/powerpoint/2010/main" val="2425430261"/>
              </p:ext>
            </p:extLst>
          </p:nvPr>
        </p:nvGraphicFramePr>
        <p:xfrm>
          <a:off x="2340451" y="1969810"/>
          <a:ext cx="1611789" cy="935990"/>
        </p:xfrm>
        <a:graphic>
          <a:graphicData uri="http://schemas.openxmlformats.org/presentationml/2006/ole">
            <mc:AlternateContent xmlns:mc="http://schemas.openxmlformats.org/markup-compatibility/2006">
              <mc:Choice xmlns:v="urn:schemas-microsoft-com:vml" Requires="v">
                <p:oleObj name="Equation" r:id="rId5" imgW="914400" imgH="533160" progId="Equation.DSMT4">
                  <p:embed/>
                </p:oleObj>
              </mc:Choice>
              <mc:Fallback>
                <p:oleObj name="Equation" r:id="rId5" imgW="914400" imgH="533160" progId="Equation.DSMT4">
                  <p:embed/>
                  <p:pic>
                    <p:nvPicPr>
                      <p:cNvPr id="7" name="Object 6">
                        <a:extLst>
                          <a:ext uri="{FF2B5EF4-FFF2-40B4-BE49-F238E27FC236}">
                            <a16:creationId xmlns:a16="http://schemas.microsoft.com/office/drawing/2014/main" id="{B43AAE02-320B-4288-9297-FB318A5454B8}"/>
                          </a:ext>
                        </a:extLst>
                      </p:cNvPr>
                      <p:cNvPicPr/>
                      <p:nvPr/>
                    </p:nvPicPr>
                    <p:blipFill>
                      <a:blip r:embed="rId6"/>
                      <a:stretch>
                        <a:fillRect/>
                      </a:stretch>
                    </p:blipFill>
                    <p:spPr>
                      <a:xfrm>
                        <a:off x="2340451" y="1969810"/>
                        <a:ext cx="1611789" cy="935990"/>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9DC45950-BC07-4ED7-8DC2-1D4126D1FD1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75524726"/>
      </p:ext>
    </p:extLst>
  </p:cSld>
  <p:clrMapOvr>
    <a:masterClrMapping/>
  </p:clrMapOvr>
  <mc:AlternateContent xmlns:mc="http://schemas.openxmlformats.org/markup-compatibility/2006" xmlns:p14="http://schemas.microsoft.com/office/powerpoint/2010/main">
    <mc:Choice Requires="p14">
      <p:transition spd="slow" p14:dur="2000" advTm="1264"/>
    </mc:Choice>
    <mc:Fallback xmlns="">
      <p:transition spd="slow" advTm="1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One step of Euler’s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for example, we are approximating a solution to:</a:t>
            </a:r>
          </a:p>
          <a:p>
            <a:endParaRPr lang="en-US" dirty="0"/>
          </a:p>
          <a:p>
            <a:endParaRPr lang="en-US" dirty="0"/>
          </a:p>
          <a:p>
            <a:endParaRPr lang="en-US" dirty="0"/>
          </a:p>
          <a:p>
            <a:r>
              <a:rPr lang="en-US" dirty="0"/>
              <a:t>Let </a:t>
            </a:r>
            <a:r>
              <a:rPr lang="en-US" i="1" dirty="0">
                <a:latin typeface="Times New Roman" panose="02020603050405020304" pitchFamily="18" charset="0"/>
              </a:rPr>
              <a:t>h</a:t>
            </a:r>
            <a:r>
              <a:rPr lang="en-US" dirty="0">
                <a:latin typeface="Times New Roman" panose="02020603050405020304" pitchFamily="18" charset="0"/>
              </a:rPr>
              <a:t> = 0.1</a:t>
            </a:r>
            <a:r>
              <a:rPr lang="en-US" dirty="0"/>
              <a:t>, in which case, we can approximate</a:t>
            </a:r>
          </a:p>
          <a:p>
            <a:pPr marL="0" indent="0">
              <a:buNone/>
            </a:pPr>
            <a:r>
              <a:rPr lang="en-US" i="1" dirty="0"/>
              <a:t>	</a:t>
            </a:r>
            <a:r>
              <a:rPr lang="en-US" i="1" dirty="0">
                <a:latin typeface="Times New Roman" panose="02020603050405020304" pitchFamily="18" charset="0"/>
              </a:rPr>
              <a:t>y</a:t>
            </a:r>
            <a:r>
              <a:rPr lang="en-US" dirty="0">
                <a:latin typeface="Times New Roman" panose="02020603050405020304" pitchFamily="18" charset="0"/>
              </a:rPr>
              <a:t>(0.1) ≈ </a:t>
            </a:r>
            <a:r>
              <a:rPr lang="en-US" i="1" dirty="0">
                <a:latin typeface="Times New Roman" panose="02020603050405020304" pitchFamily="18" charset="0"/>
              </a:rPr>
              <a:t>y</a:t>
            </a:r>
            <a:r>
              <a:rPr lang="en-US" baseline="-25000" dirty="0">
                <a:latin typeface="Times New Roman" panose="02020603050405020304" pitchFamily="18" charset="0"/>
              </a:rPr>
              <a:t>1</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0</a:t>
            </a:r>
            <a:r>
              <a:rPr lang="en-US" dirty="0">
                <a:latin typeface="Times New Roman" panose="02020603050405020304" pitchFamily="18" charset="0"/>
              </a:rPr>
              <a:t> + 0.1·</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0</a:t>
            </a:r>
            <a:r>
              <a:rPr lang="en-US" dirty="0">
                <a:latin typeface="Times New Roman" panose="02020603050405020304" pitchFamily="18" charset="0"/>
              </a:rPr>
              <a:t>)</a:t>
            </a:r>
          </a:p>
          <a:p>
            <a:pPr marL="0" indent="0">
              <a:buNone/>
            </a:pPr>
            <a:r>
              <a:rPr lang="en-US" i="1" dirty="0"/>
              <a:t>	</a:t>
            </a:r>
            <a:r>
              <a:rPr lang="en-US" i="1" dirty="0">
                <a:latin typeface="Times New Roman" panose="02020603050405020304" pitchFamily="18" charset="0"/>
              </a:rPr>
              <a:t>y</a:t>
            </a:r>
            <a:r>
              <a:rPr lang="en-US" dirty="0">
                <a:latin typeface="Times New Roman" panose="02020603050405020304" pitchFamily="18" charset="0"/>
              </a:rPr>
              <a:t>(0.2) ≈ </a:t>
            </a:r>
            <a:r>
              <a:rPr lang="en-US" i="1" dirty="0">
                <a:latin typeface="Times New Roman" panose="02020603050405020304" pitchFamily="18" charset="0"/>
              </a:rPr>
              <a:t>y</a:t>
            </a:r>
            <a:r>
              <a:rPr lang="en-US" baseline="-25000" dirty="0">
                <a:latin typeface="Times New Roman" panose="02020603050405020304" pitchFamily="18" charset="0"/>
              </a:rPr>
              <a:t>2</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1</a:t>
            </a:r>
            <a:r>
              <a:rPr lang="en-US" dirty="0">
                <a:latin typeface="Times New Roman" panose="02020603050405020304" pitchFamily="18" charset="0"/>
              </a:rPr>
              <a:t> + 0.1·</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t</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1</a:t>
            </a:r>
            <a:r>
              <a:rPr lang="en-US" dirty="0">
                <a:latin typeface="Times New Roman" panose="02020603050405020304" pitchFamily="18" charset="0"/>
              </a:rPr>
              <a:t>)</a:t>
            </a:r>
          </a:p>
          <a:p>
            <a:pPr marL="0" indent="0">
              <a:buNone/>
            </a:pPr>
            <a:r>
              <a:rPr lang="en-US" i="1" dirty="0">
                <a:latin typeface="Times New Roman" panose="02020603050405020304" pitchFamily="18" charset="0"/>
              </a:rPr>
              <a:t>	y</a:t>
            </a:r>
            <a:r>
              <a:rPr lang="en-US" dirty="0">
                <a:latin typeface="Times New Roman" panose="02020603050405020304" pitchFamily="18" charset="0"/>
              </a:rPr>
              <a:t>(0.3) ≈ </a:t>
            </a:r>
            <a:r>
              <a:rPr lang="en-US" i="1" dirty="0">
                <a:latin typeface="Times New Roman" panose="02020603050405020304" pitchFamily="18" charset="0"/>
              </a:rPr>
              <a:t>y</a:t>
            </a:r>
            <a:r>
              <a:rPr lang="en-US" baseline="-25000" dirty="0">
                <a:latin typeface="Times New Roman" panose="02020603050405020304" pitchFamily="18" charset="0"/>
              </a:rPr>
              <a:t>3</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2</a:t>
            </a:r>
            <a:r>
              <a:rPr lang="en-US" dirty="0">
                <a:latin typeface="Times New Roman" panose="02020603050405020304" pitchFamily="18" charset="0"/>
              </a:rPr>
              <a:t> + 0.1·</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t</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2</a:t>
            </a:r>
            <a:r>
              <a:rPr lang="en-US" dirty="0">
                <a:latin typeface="Times New Roman" panose="02020603050405020304" pitchFamily="18" charset="0"/>
              </a:rPr>
              <a:t>)</a:t>
            </a:r>
          </a:p>
          <a:p>
            <a:pPr marL="0" indent="0">
              <a:buNone/>
            </a:pP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0" name="Object 9">
            <a:extLst>
              <a:ext uri="{FF2B5EF4-FFF2-40B4-BE49-F238E27FC236}">
                <a16:creationId xmlns:a16="http://schemas.microsoft.com/office/drawing/2014/main" id="{14A60B81-FCE9-48BE-8ED5-91673D1D4C7E}"/>
              </a:ext>
            </a:extLst>
          </p:cNvPr>
          <p:cNvGraphicFramePr>
            <a:graphicFrameLocks noChangeAspect="1"/>
          </p:cNvGraphicFramePr>
          <p:nvPr>
            <p:extLst>
              <p:ext uri="{D42A27DB-BD31-4B8C-83A1-F6EECF244321}">
                <p14:modId xmlns:p14="http://schemas.microsoft.com/office/powerpoint/2010/main" val="1224686833"/>
              </p:ext>
            </p:extLst>
          </p:nvPr>
        </p:nvGraphicFramePr>
        <p:xfrm>
          <a:off x="2340451" y="1969810"/>
          <a:ext cx="1611789" cy="935990"/>
        </p:xfrm>
        <a:graphic>
          <a:graphicData uri="http://schemas.openxmlformats.org/presentationml/2006/ole">
            <mc:AlternateContent xmlns:mc="http://schemas.openxmlformats.org/markup-compatibility/2006">
              <mc:Choice xmlns:v="urn:schemas-microsoft-com:vml" Requires="v">
                <p:oleObj name="Equation" r:id="rId5" imgW="914400" imgH="533160" progId="Equation.DSMT4">
                  <p:embed/>
                </p:oleObj>
              </mc:Choice>
              <mc:Fallback>
                <p:oleObj name="Equation" r:id="rId5" imgW="914400" imgH="533160" progId="Equation.DSMT4">
                  <p:embed/>
                  <p:pic>
                    <p:nvPicPr>
                      <p:cNvPr id="10" name="Object 9">
                        <a:extLst>
                          <a:ext uri="{FF2B5EF4-FFF2-40B4-BE49-F238E27FC236}">
                            <a16:creationId xmlns:a16="http://schemas.microsoft.com/office/drawing/2014/main" id="{14A60B81-FCE9-48BE-8ED5-91673D1D4C7E}"/>
                          </a:ext>
                        </a:extLst>
                      </p:cNvPr>
                      <p:cNvPicPr/>
                      <p:nvPr/>
                    </p:nvPicPr>
                    <p:blipFill>
                      <a:blip r:embed="rId6"/>
                      <a:stretch>
                        <a:fillRect/>
                      </a:stretch>
                    </p:blipFill>
                    <p:spPr>
                      <a:xfrm>
                        <a:off x="2340451" y="1969810"/>
                        <a:ext cx="1611789" cy="935990"/>
                      </a:xfrm>
                      <a:prstGeom prst="rect">
                        <a:avLst/>
                      </a:prstGeom>
                    </p:spPr>
                  </p:pic>
                </p:oleObj>
              </mc:Fallback>
            </mc:AlternateContent>
          </a:graphicData>
        </a:graphic>
      </p:graphicFrame>
      <p:graphicFrame>
        <p:nvGraphicFramePr>
          <p:cNvPr id="86" name="Object 85">
            <a:extLst>
              <a:ext uri="{FF2B5EF4-FFF2-40B4-BE49-F238E27FC236}">
                <a16:creationId xmlns:a16="http://schemas.microsoft.com/office/drawing/2014/main" id="{7D4409DB-29CF-424A-9889-36728627D4F9}"/>
              </a:ext>
            </a:extLst>
          </p:cNvPr>
          <p:cNvGraphicFramePr>
            <a:graphicFrameLocks noChangeAspect="1"/>
          </p:cNvGraphicFramePr>
          <p:nvPr>
            <p:extLst>
              <p:ext uri="{D42A27DB-BD31-4B8C-83A1-F6EECF244321}">
                <p14:modId xmlns:p14="http://schemas.microsoft.com/office/powerpoint/2010/main" val="2560342237"/>
              </p:ext>
            </p:extLst>
          </p:nvPr>
        </p:nvGraphicFramePr>
        <p:xfrm>
          <a:off x="4630434" y="2215555"/>
          <a:ext cx="1431925" cy="444500"/>
        </p:xfrm>
        <a:graphic>
          <a:graphicData uri="http://schemas.openxmlformats.org/presentationml/2006/ole">
            <mc:AlternateContent xmlns:mc="http://schemas.openxmlformats.org/markup-compatibility/2006">
              <mc:Choice xmlns:v="urn:schemas-microsoft-com:vml" Requires="v">
                <p:oleObj name="Equation" r:id="rId7" imgW="812520" imgH="253800" progId="Equation.DSMT4">
                  <p:embed/>
                </p:oleObj>
              </mc:Choice>
              <mc:Fallback>
                <p:oleObj name="Equation" r:id="rId7" imgW="812520" imgH="253800" progId="Equation.DSMT4">
                  <p:embed/>
                  <p:pic>
                    <p:nvPicPr>
                      <p:cNvPr id="10" name="Object 9">
                        <a:extLst>
                          <a:ext uri="{FF2B5EF4-FFF2-40B4-BE49-F238E27FC236}">
                            <a16:creationId xmlns:a16="http://schemas.microsoft.com/office/drawing/2014/main" id="{14A60B81-FCE9-48BE-8ED5-91673D1D4C7E}"/>
                          </a:ext>
                        </a:extLst>
                      </p:cNvPr>
                      <p:cNvPicPr/>
                      <p:nvPr/>
                    </p:nvPicPr>
                    <p:blipFill>
                      <a:blip r:embed="rId8"/>
                      <a:stretch>
                        <a:fillRect/>
                      </a:stretch>
                    </p:blipFill>
                    <p:spPr>
                      <a:xfrm>
                        <a:off x="4630434" y="2215555"/>
                        <a:ext cx="1431925" cy="444500"/>
                      </a:xfrm>
                      <a:prstGeom prst="rect">
                        <a:avLst/>
                      </a:prstGeom>
                    </p:spPr>
                  </p:pic>
                </p:oleObj>
              </mc:Fallback>
            </mc:AlternateContent>
          </a:graphicData>
        </a:graphic>
      </p:graphicFrame>
      <p:sp>
        <p:nvSpPr>
          <p:cNvPr id="90" name="TextBox 89">
            <a:extLst>
              <a:ext uri="{FF2B5EF4-FFF2-40B4-BE49-F238E27FC236}">
                <a16:creationId xmlns:a16="http://schemas.microsoft.com/office/drawing/2014/main" id="{8D440CC7-16FD-49A3-BEE4-F066606F8B48}"/>
              </a:ext>
            </a:extLst>
          </p:cNvPr>
          <p:cNvSpPr txBox="1"/>
          <p:nvPr/>
        </p:nvSpPr>
        <p:spPr>
          <a:xfrm>
            <a:off x="4878199" y="3657824"/>
            <a:ext cx="2655115"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1 + 0.1·(–1) = 0.9 </a:t>
            </a:r>
            <a:endParaRPr lang="en-US" dirty="0"/>
          </a:p>
        </p:txBody>
      </p:sp>
      <p:sp>
        <p:nvSpPr>
          <p:cNvPr id="91" name="TextBox 90">
            <a:extLst>
              <a:ext uri="{FF2B5EF4-FFF2-40B4-BE49-F238E27FC236}">
                <a16:creationId xmlns:a16="http://schemas.microsoft.com/office/drawing/2014/main" id="{BB16A55A-28DC-4999-907A-07CFB185C5E4}"/>
              </a:ext>
            </a:extLst>
          </p:cNvPr>
          <p:cNvSpPr txBox="1"/>
          <p:nvPr/>
        </p:nvSpPr>
        <p:spPr>
          <a:xfrm>
            <a:off x="4886588" y="4043974"/>
            <a:ext cx="3208788"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0.9 + 0.1·(–0.9) = 0.81</a:t>
            </a:r>
            <a:endParaRPr lang="en-US" dirty="0"/>
          </a:p>
        </p:txBody>
      </p:sp>
      <p:sp>
        <p:nvSpPr>
          <p:cNvPr id="92" name="TextBox 91">
            <a:extLst>
              <a:ext uri="{FF2B5EF4-FFF2-40B4-BE49-F238E27FC236}">
                <a16:creationId xmlns:a16="http://schemas.microsoft.com/office/drawing/2014/main" id="{446CBE52-D5AE-4B6F-9E8D-DFA657F66ACB}"/>
              </a:ext>
            </a:extLst>
          </p:cNvPr>
          <p:cNvSpPr txBox="1"/>
          <p:nvPr/>
        </p:nvSpPr>
        <p:spPr>
          <a:xfrm>
            <a:off x="4886588" y="4469354"/>
            <a:ext cx="3569515"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0.81 + 0.1·(–0.81) = 0.729</a:t>
            </a:r>
            <a:endParaRPr lang="en-US" dirty="0"/>
          </a:p>
        </p:txBody>
      </p:sp>
      <p:graphicFrame>
        <p:nvGraphicFramePr>
          <p:cNvPr id="93" name="Object 92">
            <a:extLst>
              <a:ext uri="{FF2B5EF4-FFF2-40B4-BE49-F238E27FC236}">
                <a16:creationId xmlns:a16="http://schemas.microsoft.com/office/drawing/2014/main" id="{8314A44D-7AE9-438E-A354-F0864ADC9C0B}"/>
              </a:ext>
            </a:extLst>
          </p:cNvPr>
          <p:cNvGraphicFramePr>
            <a:graphicFrameLocks noChangeAspect="1"/>
          </p:cNvGraphicFramePr>
          <p:nvPr>
            <p:extLst>
              <p:ext uri="{D42A27DB-BD31-4B8C-83A1-F6EECF244321}">
                <p14:modId xmlns:p14="http://schemas.microsoft.com/office/powerpoint/2010/main" val="4175726313"/>
              </p:ext>
            </p:extLst>
          </p:nvPr>
        </p:nvGraphicFramePr>
        <p:xfrm>
          <a:off x="2340451" y="5327077"/>
          <a:ext cx="1096962" cy="446088"/>
        </p:xfrm>
        <a:graphic>
          <a:graphicData uri="http://schemas.openxmlformats.org/presentationml/2006/ole">
            <mc:AlternateContent xmlns:mc="http://schemas.openxmlformats.org/markup-compatibility/2006">
              <mc:Choice xmlns:v="urn:schemas-microsoft-com:vml" Requires="v">
                <p:oleObj name="Equation" r:id="rId9" imgW="622080" imgH="253800" progId="Equation.DSMT4">
                  <p:embed/>
                </p:oleObj>
              </mc:Choice>
              <mc:Fallback>
                <p:oleObj name="Equation" r:id="rId9" imgW="622080" imgH="253800" progId="Equation.DSMT4">
                  <p:embed/>
                  <p:pic>
                    <p:nvPicPr>
                      <p:cNvPr id="11" name="Object 10">
                        <a:extLst>
                          <a:ext uri="{FF2B5EF4-FFF2-40B4-BE49-F238E27FC236}">
                            <a16:creationId xmlns:a16="http://schemas.microsoft.com/office/drawing/2014/main" id="{37C31FB4-90EA-4E44-8962-14EC7DE33EF1}"/>
                          </a:ext>
                        </a:extLst>
                      </p:cNvPr>
                      <p:cNvPicPr/>
                      <p:nvPr/>
                    </p:nvPicPr>
                    <p:blipFill>
                      <a:blip r:embed="rId10"/>
                      <a:stretch>
                        <a:fillRect/>
                      </a:stretch>
                    </p:blipFill>
                    <p:spPr>
                      <a:xfrm>
                        <a:off x="2340451" y="5327077"/>
                        <a:ext cx="1096962" cy="446088"/>
                      </a:xfrm>
                      <a:prstGeom prst="rect">
                        <a:avLst/>
                      </a:prstGeom>
                    </p:spPr>
                  </p:pic>
                </p:oleObj>
              </mc:Fallback>
            </mc:AlternateContent>
          </a:graphicData>
        </a:graphic>
      </p:graphicFrame>
      <p:graphicFrame>
        <p:nvGraphicFramePr>
          <p:cNvPr id="94" name="Object 93">
            <a:extLst>
              <a:ext uri="{FF2B5EF4-FFF2-40B4-BE49-F238E27FC236}">
                <a16:creationId xmlns:a16="http://schemas.microsoft.com/office/drawing/2014/main" id="{462957D2-4101-48D7-9C3A-149BFF4DF6F8}"/>
              </a:ext>
            </a:extLst>
          </p:cNvPr>
          <p:cNvGraphicFramePr>
            <a:graphicFrameLocks noChangeAspect="1"/>
          </p:cNvGraphicFramePr>
          <p:nvPr>
            <p:extLst>
              <p:ext uri="{D42A27DB-BD31-4B8C-83A1-F6EECF244321}">
                <p14:modId xmlns:p14="http://schemas.microsoft.com/office/powerpoint/2010/main" val="2460254702"/>
              </p:ext>
            </p:extLst>
          </p:nvPr>
        </p:nvGraphicFramePr>
        <p:xfrm>
          <a:off x="3786188" y="5033477"/>
          <a:ext cx="3292475" cy="1338263"/>
        </p:xfrm>
        <a:graphic>
          <a:graphicData uri="http://schemas.openxmlformats.org/presentationml/2006/ole">
            <mc:AlternateContent xmlns:mc="http://schemas.openxmlformats.org/markup-compatibility/2006">
              <mc:Choice xmlns:v="urn:schemas-microsoft-com:vml" Requires="v">
                <p:oleObj name="Equation" r:id="rId11" imgW="1866600" imgH="761760" progId="Equation.DSMT4">
                  <p:embed/>
                </p:oleObj>
              </mc:Choice>
              <mc:Fallback>
                <p:oleObj name="Equation" r:id="rId11" imgW="1866600" imgH="761760" progId="Equation.DSMT4">
                  <p:embed/>
                  <p:pic>
                    <p:nvPicPr>
                      <p:cNvPr id="93" name="Object 92">
                        <a:extLst>
                          <a:ext uri="{FF2B5EF4-FFF2-40B4-BE49-F238E27FC236}">
                            <a16:creationId xmlns:a16="http://schemas.microsoft.com/office/drawing/2014/main" id="{8314A44D-7AE9-438E-A354-F0864ADC9C0B}"/>
                          </a:ext>
                        </a:extLst>
                      </p:cNvPr>
                      <p:cNvPicPr/>
                      <p:nvPr/>
                    </p:nvPicPr>
                    <p:blipFill>
                      <a:blip r:embed="rId12"/>
                      <a:stretch>
                        <a:fillRect/>
                      </a:stretch>
                    </p:blipFill>
                    <p:spPr>
                      <a:xfrm>
                        <a:off x="3786188" y="5033477"/>
                        <a:ext cx="3292475" cy="1338263"/>
                      </a:xfrm>
                      <a:prstGeom prst="rect">
                        <a:avLst/>
                      </a:prstGeom>
                    </p:spPr>
                  </p:pic>
                </p:oleObj>
              </mc:Fallback>
            </mc:AlternateContent>
          </a:graphicData>
        </a:graphic>
      </p:graphicFrame>
      <p:pic>
        <p:nvPicPr>
          <p:cNvPr id="95" name="Audio 94">
            <a:hlinkClick r:id="" action="ppaction://media"/>
            <a:extLst>
              <a:ext uri="{FF2B5EF4-FFF2-40B4-BE49-F238E27FC236}">
                <a16:creationId xmlns:a16="http://schemas.microsoft.com/office/drawing/2014/main" id="{5969C2D8-D107-4040-827A-60A85540B4A8}"/>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87381276"/>
      </p:ext>
    </p:extLst>
  </p:cSld>
  <p:clrMapOvr>
    <a:masterClrMapping/>
  </p:clrMapOvr>
  <mc:AlternateContent xmlns:mc="http://schemas.openxmlformats.org/markup-compatibility/2006" xmlns:p14="http://schemas.microsoft.com/office/powerpoint/2010/main">
    <mc:Choice Requires="p14">
      <p:transition spd="slow" p14:dur="2000" advTm="164650"/>
    </mc:Choice>
    <mc:Fallback xmlns="">
      <p:transition spd="slow" advTm="164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95"/>
                </p:tgtEl>
              </p:cMediaNode>
            </p:audio>
          </p:childTnLst>
        </p:cTn>
      </p:par>
    </p:tnLst>
    <p:bldLst>
      <p:bldP spid="90" grpId="0"/>
      <p:bldP spid="9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One step of Euler’s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we can approximate the solution at </a:t>
            </a:r>
            <a:r>
              <a:rPr lang="en-US" dirty="0">
                <a:latin typeface="Times New Roman" panose="02020603050405020304" pitchFamily="18" charset="0"/>
              </a:rPr>
              <a:t>0.1, 0.2, 0.3, 0.4, …, 4.0</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Euler's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pic>
        <p:nvPicPr>
          <p:cNvPr id="13" name="Picture 12">
            <a:extLst>
              <a:ext uri="{FF2B5EF4-FFF2-40B4-BE49-F238E27FC236}">
                <a16:creationId xmlns:a16="http://schemas.microsoft.com/office/drawing/2014/main" id="{E10913AC-A925-4C28-8C2B-C7751C79131F}"/>
              </a:ext>
            </a:extLst>
          </p:cNvPr>
          <p:cNvPicPr>
            <a:picLocks noChangeAspect="1"/>
          </p:cNvPicPr>
          <p:nvPr/>
        </p:nvPicPr>
        <p:blipFill>
          <a:blip r:embed="rId5"/>
          <a:stretch>
            <a:fillRect/>
          </a:stretch>
        </p:blipFill>
        <p:spPr>
          <a:xfrm>
            <a:off x="1752600" y="2427585"/>
            <a:ext cx="6019800" cy="2152650"/>
          </a:xfrm>
          <a:prstGeom prst="rect">
            <a:avLst/>
          </a:prstGeom>
        </p:spPr>
      </p:pic>
      <p:sp>
        <p:nvSpPr>
          <p:cNvPr id="12" name="Oval 11">
            <a:extLst>
              <a:ext uri="{FF2B5EF4-FFF2-40B4-BE49-F238E27FC236}">
                <a16:creationId xmlns:a16="http://schemas.microsoft.com/office/drawing/2014/main" id="{3A8B846C-C997-480A-B0CD-97B0F782BA6F}"/>
              </a:ext>
            </a:extLst>
          </p:cNvPr>
          <p:cNvSpPr/>
          <p:nvPr/>
        </p:nvSpPr>
        <p:spPr>
          <a:xfrm>
            <a:off x="2151973" y="2770902"/>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170D82E-DFD9-4AE5-93BA-D65E208C57B3}"/>
              </a:ext>
            </a:extLst>
          </p:cNvPr>
          <p:cNvSpPr/>
          <p:nvPr/>
        </p:nvSpPr>
        <p:spPr>
          <a:xfrm>
            <a:off x="2287595" y="2903706"/>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15E5FE9-9E40-4A85-B80A-573E8EE7E142}"/>
              </a:ext>
            </a:extLst>
          </p:cNvPr>
          <p:cNvSpPr/>
          <p:nvPr/>
        </p:nvSpPr>
        <p:spPr>
          <a:xfrm>
            <a:off x="2423217" y="3026714"/>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10F1400-1571-4FD6-B02D-8BF868588998}"/>
              </a:ext>
            </a:extLst>
          </p:cNvPr>
          <p:cNvSpPr/>
          <p:nvPr/>
        </p:nvSpPr>
        <p:spPr>
          <a:xfrm>
            <a:off x="2567228" y="3143194"/>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5FC777B-9778-4530-A793-A0EFFE0C074C}"/>
              </a:ext>
            </a:extLst>
          </p:cNvPr>
          <p:cNvSpPr/>
          <p:nvPr/>
        </p:nvSpPr>
        <p:spPr>
          <a:xfrm>
            <a:off x="2702850" y="3233543"/>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ACE9A88-BEEA-40FB-B7E1-E9D6A3C51277}"/>
              </a:ext>
            </a:extLst>
          </p:cNvPr>
          <p:cNvSpPr/>
          <p:nvPr/>
        </p:nvSpPr>
        <p:spPr>
          <a:xfrm>
            <a:off x="2838472" y="3327162"/>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C9960945-CA44-4165-85A9-241267B7CDDA}"/>
              </a:ext>
            </a:extLst>
          </p:cNvPr>
          <p:cNvSpPr/>
          <p:nvPr/>
        </p:nvSpPr>
        <p:spPr>
          <a:xfrm>
            <a:off x="2982483" y="3407718"/>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844D4A3-645E-423B-957D-36B30BF386D8}"/>
              </a:ext>
            </a:extLst>
          </p:cNvPr>
          <p:cNvSpPr/>
          <p:nvPr/>
        </p:nvSpPr>
        <p:spPr>
          <a:xfrm>
            <a:off x="3118105" y="3471943"/>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BB33F1B-C4E1-493B-A184-886034D51E5D}"/>
              </a:ext>
            </a:extLst>
          </p:cNvPr>
          <p:cNvSpPr/>
          <p:nvPr/>
        </p:nvSpPr>
        <p:spPr>
          <a:xfrm>
            <a:off x="3253727" y="3536170"/>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FE8F7F48-D84E-4168-BBA2-766A4C37E47A}"/>
              </a:ext>
            </a:extLst>
          </p:cNvPr>
          <p:cNvSpPr/>
          <p:nvPr/>
        </p:nvSpPr>
        <p:spPr>
          <a:xfrm>
            <a:off x="3389349" y="3597126"/>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C6F0C5C5-28D6-49F2-A299-4B1FD844AE06}"/>
              </a:ext>
            </a:extLst>
          </p:cNvPr>
          <p:cNvSpPr/>
          <p:nvPr/>
        </p:nvSpPr>
        <p:spPr>
          <a:xfrm>
            <a:off x="3524971" y="3648288"/>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6D3EDC0A-B45E-411C-B5D4-6C2E2A48E40F}"/>
              </a:ext>
            </a:extLst>
          </p:cNvPr>
          <p:cNvSpPr/>
          <p:nvPr/>
        </p:nvSpPr>
        <p:spPr>
          <a:xfrm>
            <a:off x="3660593" y="3692916"/>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2BF9EC9-0470-41DD-83E9-242AC68CA266}"/>
              </a:ext>
            </a:extLst>
          </p:cNvPr>
          <p:cNvSpPr/>
          <p:nvPr/>
        </p:nvSpPr>
        <p:spPr>
          <a:xfrm>
            <a:off x="3796215" y="3737550"/>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0EFF2CCF-1ED9-4A53-B501-CFEB513D117F}"/>
              </a:ext>
            </a:extLst>
          </p:cNvPr>
          <p:cNvSpPr/>
          <p:nvPr/>
        </p:nvSpPr>
        <p:spPr>
          <a:xfrm>
            <a:off x="3940226" y="3775650"/>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7D41F1F-A074-4892-819E-60A255BBCFC4}"/>
              </a:ext>
            </a:extLst>
          </p:cNvPr>
          <p:cNvSpPr/>
          <p:nvPr/>
        </p:nvSpPr>
        <p:spPr>
          <a:xfrm>
            <a:off x="4075848" y="3813747"/>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0E74002-DDB6-4E69-95BD-B7CC5E19AACC}"/>
              </a:ext>
            </a:extLst>
          </p:cNvPr>
          <p:cNvSpPr/>
          <p:nvPr/>
        </p:nvSpPr>
        <p:spPr>
          <a:xfrm>
            <a:off x="4211470" y="3842055"/>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BFDD31D9-B529-473A-9BCF-65AE139B6A78}"/>
              </a:ext>
            </a:extLst>
          </p:cNvPr>
          <p:cNvSpPr/>
          <p:nvPr/>
        </p:nvSpPr>
        <p:spPr>
          <a:xfrm>
            <a:off x="4355481" y="3873621"/>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09D8ED4-2D0F-4F8B-B1E1-0BD89224670F}"/>
              </a:ext>
            </a:extLst>
          </p:cNvPr>
          <p:cNvSpPr/>
          <p:nvPr/>
        </p:nvSpPr>
        <p:spPr>
          <a:xfrm>
            <a:off x="4491103" y="3895397"/>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94094A3-3CF0-4D0E-B426-3BFE49830060}"/>
              </a:ext>
            </a:extLst>
          </p:cNvPr>
          <p:cNvSpPr/>
          <p:nvPr/>
        </p:nvSpPr>
        <p:spPr>
          <a:xfrm>
            <a:off x="4626725" y="3917163"/>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FDFA871C-1EF4-497E-B75A-EA388198F967}"/>
              </a:ext>
            </a:extLst>
          </p:cNvPr>
          <p:cNvSpPr/>
          <p:nvPr/>
        </p:nvSpPr>
        <p:spPr>
          <a:xfrm>
            <a:off x="4762347" y="3938927"/>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470ECCA-2496-4E32-A9AD-F3780BAC1D73}"/>
              </a:ext>
            </a:extLst>
          </p:cNvPr>
          <p:cNvSpPr/>
          <p:nvPr/>
        </p:nvSpPr>
        <p:spPr>
          <a:xfrm>
            <a:off x="4897969" y="3954171"/>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1AF134F-280A-4B7B-92BC-5C684D287B94}"/>
              </a:ext>
            </a:extLst>
          </p:cNvPr>
          <p:cNvSpPr/>
          <p:nvPr/>
        </p:nvSpPr>
        <p:spPr>
          <a:xfrm>
            <a:off x="5033591" y="3972671"/>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852E5DD0-F318-442B-996F-3F6A80DDE46F}"/>
              </a:ext>
            </a:extLst>
          </p:cNvPr>
          <p:cNvSpPr/>
          <p:nvPr/>
        </p:nvSpPr>
        <p:spPr>
          <a:xfrm>
            <a:off x="5169213" y="3991177"/>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1880C0AA-6463-46B4-ADDF-28D033201764}"/>
              </a:ext>
            </a:extLst>
          </p:cNvPr>
          <p:cNvSpPr/>
          <p:nvPr/>
        </p:nvSpPr>
        <p:spPr>
          <a:xfrm>
            <a:off x="5313224" y="4003149"/>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97692DD0-C431-4DA0-ABA7-F616BFD2DE13}"/>
              </a:ext>
            </a:extLst>
          </p:cNvPr>
          <p:cNvSpPr/>
          <p:nvPr/>
        </p:nvSpPr>
        <p:spPr>
          <a:xfrm>
            <a:off x="5448846" y="4011852"/>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C532D33D-03B9-428C-9B28-CEE9AE07221B}"/>
              </a:ext>
            </a:extLst>
          </p:cNvPr>
          <p:cNvSpPr/>
          <p:nvPr/>
        </p:nvSpPr>
        <p:spPr>
          <a:xfrm>
            <a:off x="5584468" y="4027096"/>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89B1F897-F224-4981-B646-8D27A855576C}"/>
              </a:ext>
            </a:extLst>
          </p:cNvPr>
          <p:cNvSpPr/>
          <p:nvPr/>
        </p:nvSpPr>
        <p:spPr>
          <a:xfrm>
            <a:off x="5728479" y="4039066"/>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0915F9E8-56AA-4ACF-BBD9-71969FD6B196}"/>
              </a:ext>
            </a:extLst>
          </p:cNvPr>
          <p:cNvSpPr/>
          <p:nvPr/>
        </p:nvSpPr>
        <p:spPr>
          <a:xfrm>
            <a:off x="5864101" y="4047778"/>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C627ECB-F487-4865-9ABE-A7E902DBCFB3}"/>
              </a:ext>
            </a:extLst>
          </p:cNvPr>
          <p:cNvSpPr/>
          <p:nvPr/>
        </p:nvSpPr>
        <p:spPr>
          <a:xfrm>
            <a:off x="5999723" y="4059746"/>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E7A7FD91-DBDF-48A9-9B59-EBFA8B88469A}"/>
              </a:ext>
            </a:extLst>
          </p:cNvPr>
          <p:cNvSpPr/>
          <p:nvPr/>
        </p:nvSpPr>
        <p:spPr>
          <a:xfrm>
            <a:off x="6135345" y="4068450"/>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2DB5FD61-972D-447B-8405-4B19353B1CAD}"/>
              </a:ext>
            </a:extLst>
          </p:cNvPr>
          <p:cNvSpPr/>
          <p:nvPr/>
        </p:nvSpPr>
        <p:spPr>
          <a:xfrm>
            <a:off x="6270967" y="4073897"/>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DEEC56F2-BAE0-483C-B8C0-CC1D03D80974}"/>
              </a:ext>
            </a:extLst>
          </p:cNvPr>
          <p:cNvSpPr/>
          <p:nvPr/>
        </p:nvSpPr>
        <p:spPr>
          <a:xfrm>
            <a:off x="6406589" y="4079335"/>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3979C410-1D80-483D-8054-138933B6F57C}"/>
              </a:ext>
            </a:extLst>
          </p:cNvPr>
          <p:cNvSpPr/>
          <p:nvPr/>
        </p:nvSpPr>
        <p:spPr>
          <a:xfrm>
            <a:off x="6542211" y="4084780"/>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F0076EBD-A357-4CF2-85CA-695BEE42C6B2}"/>
              </a:ext>
            </a:extLst>
          </p:cNvPr>
          <p:cNvSpPr/>
          <p:nvPr/>
        </p:nvSpPr>
        <p:spPr>
          <a:xfrm>
            <a:off x="6686222" y="4090222"/>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F341D782-9DEE-426F-9048-6486DEA15F9A}"/>
              </a:ext>
            </a:extLst>
          </p:cNvPr>
          <p:cNvSpPr/>
          <p:nvPr/>
        </p:nvSpPr>
        <p:spPr>
          <a:xfrm>
            <a:off x="6821844" y="4095667"/>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440199B-A178-4B98-9FCD-F76453468E78}"/>
              </a:ext>
            </a:extLst>
          </p:cNvPr>
          <p:cNvSpPr/>
          <p:nvPr/>
        </p:nvSpPr>
        <p:spPr>
          <a:xfrm>
            <a:off x="6957466" y="4094581"/>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2B3F95BB-E7D4-46C0-8628-B5FE3B64FCDD}"/>
              </a:ext>
            </a:extLst>
          </p:cNvPr>
          <p:cNvSpPr/>
          <p:nvPr/>
        </p:nvSpPr>
        <p:spPr>
          <a:xfrm>
            <a:off x="7101477" y="4100024"/>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055B708E-6B51-4E7E-9011-1A20862968D0}"/>
              </a:ext>
            </a:extLst>
          </p:cNvPr>
          <p:cNvSpPr/>
          <p:nvPr/>
        </p:nvSpPr>
        <p:spPr>
          <a:xfrm>
            <a:off x="7237099" y="4108731"/>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1B7215D0-37F6-4C68-8D16-623B5AD9449D}"/>
              </a:ext>
            </a:extLst>
          </p:cNvPr>
          <p:cNvSpPr/>
          <p:nvPr/>
        </p:nvSpPr>
        <p:spPr>
          <a:xfrm>
            <a:off x="7372721" y="4107640"/>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02E07304-517B-49FA-B1DF-EA799AFD2FA9}"/>
              </a:ext>
            </a:extLst>
          </p:cNvPr>
          <p:cNvSpPr/>
          <p:nvPr/>
        </p:nvSpPr>
        <p:spPr>
          <a:xfrm>
            <a:off x="7508343" y="4106543"/>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BF918F12-D23D-45E0-8F48-1ABD16CC9922}"/>
              </a:ext>
            </a:extLst>
          </p:cNvPr>
          <p:cNvSpPr/>
          <p:nvPr/>
        </p:nvSpPr>
        <p:spPr>
          <a:xfrm>
            <a:off x="7643965" y="4118523"/>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6FF4F1CE-18DC-48CB-AEFF-D60349AA831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2255858"/>
      </p:ext>
    </p:extLst>
  </p:cSld>
  <p:clrMapOvr>
    <a:masterClrMapping/>
  </p:clrMapOvr>
  <mc:AlternateContent xmlns:mc="http://schemas.openxmlformats.org/markup-compatibility/2006" xmlns:p14="http://schemas.microsoft.com/office/powerpoint/2010/main">
    <mc:Choice Requires="p14">
      <p:transition spd="slow" p14:dur="2000" advTm="46910"/>
    </mc:Choice>
    <mc:Fallback xmlns="">
      <p:transition spd="slow" advTm="46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50"/>
                                  </p:stCondLst>
                                  <p:childTnLst>
                                    <p:set>
                                      <p:cBhvr>
                                        <p:cTn id="25" dur="1" fill="hold">
                                          <p:stCondLst>
                                            <p:cond delay="0"/>
                                          </p:stCondLst>
                                        </p:cTn>
                                        <p:tgtEl>
                                          <p:spTgt spid="45"/>
                                        </p:tgtEl>
                                        <p:attrNameLst>
                                          <p:attrName>style.visibility</p:attrName>
                                        </p:attrNameLst>
                                      </p:cBhvr>
                                      <p:to>
                                        <p:strVal val="visible"/>
                                      </p:to>
                                    </p:set>
                                  </p:childTnLst>
                                </p:cTn>
                              </p:par>
                            </p:childTnLst>
                          </p:cTn>
                        </p:par>
                        <p:par>
                          <p:cTn id="26" fill="hold">
                            <p:stCondLst>
                              <p:cond delay="50"/>
                            </p:stCondLst>
                            <p:childTnLst>
                              <p:par>
                                <p:cTn id="27" presetID="1" presetClass="entr" presetSubtype="0" fill="hold" grpId="0" nodeType="afterEffect">
                                  <p:stCondLst>
                                    <p:cond delay="50"/>
                                  </p:stCondLst>
                                  <p:childTnLst>
                                    <p:set>
                                      <p:cBhvr>
                                        <p:cTn id="28" dur="1" fill="hold">
                                          <p:stCondLst>
                                            <p:cond delay="0"/>
                                          </p:stCondLst>
                                        </p:cTn>
                                        <p:tgtEl>
                                          <p:spTgt spid="46"/>
                                        </p:tgtEl>
                                        <p:attrNameLst>
                                          <p:attrName>style.visibility</p:attrName>
                                        </p:attrNameLst>
                                      </p:cBhvr>
                                      <p:to>
                                        <p:strVal val="visible"/>
                                      </p:to>
                                    </p:set>
                                  </p:childTnLst>
                                </p:cTn>
                              </p:par>
                            </p:childTnLst>
                          </p:cTn>
                        </p:par>
                        <p:par>
                          <p:cTn id="29" fill="hold">
                            <p:stCondLst>
                              <p:cond delay="100"/>
                            </p:stCondLst>
                            <p:childTnLst>
                              <p:par>
                                <p:cTn id="30" presetID="1" presetClass="entr" presetSubtype="0" fill="hold" grpId="0" nodeType="afterEffect">
                                  <p:stCondLst>
                                    <p:cond delay="50"/>
                                  </p:stCondLst>
                                  <p:childTnLst>
                                    <p:set>
                                      <p:cBhvr>
                                        <p:cTn id="31" dur="1" fill="hold">
                                          <p:stCondLst>
                                            <p:cond delay="0"/>
                                          </p:stCondLst>
                                        </p:cTn>
                                        <p:tgtEl>
                                          <p:spTgt spid="47"/>
                                        </p:tgtEl>
                                        <p:attrNameLst>
                                          <p:attrName>style.visibility</p:attrName>
                                        </p:attrNameLst>
                                      </p:cBhvr>
                                      <p:to>
                                        <p:strVal val="visible"/>
                                      </p:to>
                                    </p:set>
                                  </p:childTnLst>
                                </p:cTn>
                              </p:par>
                            </p:childTnLst>
                          </p:cTn>
                        </p:par>
                        <p:par>
                          <p:cTn id="32" fill="hold">
                            <p:stCondLst>
                              <p:cond delay="150"/>
                            </p:stCondLst>
                            <p:childTnLst>
                              <p:par>
                                <p:cTn id="33" presetID="1" presetClass="entr" presetSubtype="0" fill="hold" grpId="0" nodeType="afterEffect">
                                  <p:stCondLst>
                                    <p:cond delay="50"/>
                                  </p:stCondLst>
                                  <p:childTnLst>
                                    <p:set>
                                      <p:cBhvr>
                                        <p:cTn id="34" dur="1" fill="hold">
                                          <p:stCondLst>
                                            <p:cond delay="0"/>
                                          </p:stCondLst>
                                        </p:cTn>
                                        <p:tgtEl>
                                          <p:spTgt spid="48"/>
                                        </p:tgtEl>
                                        <p:attrNameLst>
                                          <p:attrName>style.visibility</p:attrName>
                                        </p:attrNameLst>
                                      </p:cBhvr>
                                      <p:to>
                                        <p:strVal val="visible"/>
                                      </p:to>
                                    </p:set>
                                  </p:childTnLst>
                                </p:cTn>
                              </p:par>
                            </p:childTnLst>
                          </p:cTn>
                        </p:par>
                        <p:par>
                          <p:cTn id="35" fill="hold">
                            <p:stCondLst>
                              <p:cond delay="200"/>
                            </p:stCondLst>
                            <p:childTnLst>
                              <p:par>
                                <p:cTn id="36" presetID="1" presetClass="entr" presetSubtype="0" fill="hold" grpId="0" nodeType="afterEffect">
                                  <p:stCondLst>
                                    <p:cond delay="50"/>
                                  </p:stCondLst>
                                  <p:childTnLst>
                                    <p:set>
                                      <p:cBhvr>
                                        <p:cTn id="37" dur="1" fill="hold">
                                          <p:stCondLst>
                                            <p:cond delay="0"/>
                                          </p:stCondLst>
                                        </p:cTn>
                                        <p:tgtEl>
                                          <p:spTgt spid="49"/>
                                        </p:tgtEl>
                                        <p:attrNameLst>
                                          <p:attrName>style.visibility</p:attrName>
                                        </p:attrNameLst>
                                      </p:cBhvr>
                                      <p:to>
                                        <p:strVal val="visible"/>
                                      </p:to>
                                    </p:set>
                                  </p:childTnLst>
                                </p:cTn>
                              </p:par>
                            </p:childTnLst>
                          </p:cTn>
                        </p:par>
                        <p:par>
                          <p:cTn id="38" fill="hold">
                            <p:stCondLst>
                              <p:cond delay="250"/>
                            </p:stCondLst>
                            <p:childTnLst>
                              <p:par>
                                <p:cTn id="39" presetID="1" presetClass="entr" presetSubtype="0" fill="hold" grpId="0" nodeType="afterEffect">
                                  <p:stCondLst>
                                    <p:cond delay="50"/>
                                  </p:stCondLst>
                                  <p:childTnLst>
                                    <p:set>
                                      <p:cBhvr>
                                        <p:cTn id="40" dur="1" fill="hold">
                                          <p:stCondLst>
                                            <p:cond delay="0"/>
                                          </p:stCondLst>
                                        </p:cTn>
                                        <p:tgtEl>
                                          <p:spTgt spid="50"/>
                                        </p:tgtEl>
                                        <p:attrNameLst>
                                          <p:attrName>style.visibility</p:attrName>
                                        </p:attrNameLst>
                                      </p:cBhvr>
                                      <p:to>
                                        <p:strVal val="visible"/>
                                      </p:to>
                                    </p:set>
                                  </p:childTnLst>
                                </p:cTn>
                              </p:par>
                            </p:childTnLst>
                          </p:cTn>
                        </p:par>
                        <p:par>
                          <p:cTn id="41" fill="hold">
                            <p:stCondLst>
                              <p:cond delay="300"/>
                            </p:stCondLst>
                            <p:childTnLst>
                              <p:par>
                                <p:cTn id="42" presetID="1" presetClass="entr" presetSubtype="0" fill="hold" grpId="0" nodeType="afterEffect">
                                  <p:stCondLst>
                                    <p:cond delay="50"/>
                                  </p:stCondLst>
                                  <p:childTnLst>
                                    <p:set>
                                      <p:cBhvr>
                                        <p:cTn id="43" dur="1" fill="hold">
                                          <p:stCondLst>
                                            <p:cond delay="0"/>
                                          </p:stCondLst>
                                        </p:cTn>
                                        <p:tgtEl>
                                          <p:spTgt spid="51"/>
                                        </p:tgtEl>
                                        <p:attrNameLst>
                                          <p:attrName>style.visibility</p:attrName>
                                        </p:attrNameLst>
                                      </p:cBhvr>
                                      <p:to>
                                        <p:strVal val="visible"/>
                                      </p:to>
                                    </p:set>
                                  </p:childTnLst>
                                </p:cTn>
                              </p:par>
                            </p:childTnLst>
                          </p:cTn>
                        </p:par>
                        <p:par>
                          <p:cTn id="44" fill="hold">
                            <p:stCondLst>
                              <p:cond delay="350"/>
                            </p:stCondLst>
                            <p:childTnLst>
                              <p:par>
                                <p:cTn id="45" presetID="1" presetClass="entr" presetSubtype="0" fill="hold" grpId="0" nodeType="afterEffect">
                                  <p:stCondLst>
                                    <p:cond delay="50"/>
                                  </p:stCondLst>
                                  <p:childTnLst>
                                    <p:set>
                                      <p:cBhvr>
                                        <p:cTn id="46" dur="1" fill="hold">
                                          <p:stCondLst>
                                            <p:cond delay="0"/>
                                          </p:stCondLst>
                                        </p:cTn>
                                        <p:tgtEl>
                                          <p:spTgt spid="53"/>
                                        </p:tgtEl>
                                        <p:attrNameLst>
                                          <p:attrName>style.visibility</p:attrName>
                                        </p:attrNameLst>
                                      </p:cBhvr>
                                      <p:to>
                                        <p:strVal val="visible"/>
                                      </p:to>
                                    </p:set>
                                  </p:childTnLst>
                                </p:cTn>
                              </p:par>
                            </p:childTnLst>
                          </p:cTn>
                        </p:par>
                        <p:par>
                          <p:cTn id="47" fill="hold">
                            <p:stCondLst>
                              <p:cond delay="400"/>
                            </p:stCondLst>
                            <p:childTnLst>
                              <p:par>
                                <p:cTn id="48" presetID="1" presetClass="entr" presetSubtype="0" fill="hold" grpId="0" nodeType="afterEffect">
                                  <p:stCondLst>
                                    <p:cond delay="50"/>
                                  </p:stCondLst>
                                  <p:childTnLst>
                                    <p:set>
                                      <p:cBhvr>
                                        <p:cTn id="49" dur="1" fill="hold">
                                          <p:stCondLst>
                                            <p:cond delay="0"/>
                                          </p:stCondLst>
                                        </p:cTn>
                                        <p:tgtEl>
                                          <p:spTgt spid="54"/>
                                        </p:tgtEl>
                                        <p:attrNameLst>
                                          <p:attrName>style.visibility</p:attrName>
                                        </p:attrNameLst>
                                      </p:cBhvr>
                                      <p:to>
                                        <p:strVal val="visible"/>
                                      </p:to>
                                    </p:set>
                                  </p:childTnLst>
                                </p:cTn>
                              </p:par>
                            </p:childTnLst>
                          </p:cTn>
                        </p:par>
                        <p:par>
                          <p:cTn id="50" fill="hold">
                            <p:stCondLst>
                              <p:cond delay="450"/>
                            </p:stCondLst>
                            <p:childTnLst>
                              <p:par>
                                <p:cTn id="51" presetID="1" presetClass="entr" presetSubtype="0" fill="hold" grpId="0" nodeType="afterEffect">
                                  <p:stCondLst>
                                    <p:cond delay="50"/>
                                  </p:stCondLst>
                                  <p:childTnLst>
                                    <p:set>
                                      <p:cBhvr>
                                        <p:cTn id="52" dur="1" fill="hold">
                                          <p:stCondLst>
                                            <p:cond delay="0"/>
                                          </p:stCondLst>
                                        </p:cTn>
                                        <p:tgtEl>
                                          <p:spTgt spid="55"/>
                                        </p:tgtEl>
                                        <p:attrNameLst>
                                          <p:attrName>style.visibility</p:attrName>
                                        </p:attrNameLst>
                                      </p:cBhvr>
                                      <p:to>
                                        <p:strVal val="visible"/>
                                      </p:to>
                                    </p:set>
                                  </p:childTnLst>
                                </p:cTn>
                              </p:par>
                            </p:childTnLst>
                          </p:cTn>
                        </p:par>
                        <p:par>
                          <p:cTn id="53" fill="hold">
                            <p:stCondLst>
                              <p:cond delay="500"/>
                            </p:stCondLst>
                            <p:childTnLst>
                              <p:par>
                                <p:cTn id="54" presetID="1" presetClass="entr" presetSubtype="0" fill="hold" grpId="0" nodeType="afterEffect">
                                  <p:stCondLst>
                                    <p:cond delay="50"/>
                                  </p:stCondLst>
                                  <p:childTnLst>
                                    <p:set>
                                      <p:cBhvr>
                                        <p:cTn id="55" dur="1" fill="hold">
                                          <p:stCondLst>
                                            <p:cond delay="0"/>
                                          </p:stCondLst>
                                        </p:cTn>
                                        <p:tgtEl>
                                          <p:spTgt spid="56"/>
                                        </p:tgtEl>
                                        <p:attrNameLst>
                                          <p:attrName>style.visibility</p:attrName>
                                        </p:attrNameLst>
                                      </p:cBhvr>
                                      <p:to>
                                        <p:strVal val="visible"/>
                                      </p:to>
                                    </p:set>
                                  </p:childTnLst>
                                </p:cTn>
                              </p:par>
                            </p:childTnLst>
                          </p:cTn>
                        </p:par>
                        <p:par>
                          <p:cTn id="56" fill="hold">
                            <p:stCondLst>
                              <p:cond delay="550"/>
                            </p:stCondLst>
                            <p:childTnLst>
                              <p:par>
                                <p:cTn id="57" presetID="1" presetClass="entr" presetSubtype="0" fill="hold" grpId="0" nodeType="afterEffect">
                                  <p:stCondLst>
                                    <p:cond delay="50"/>
                                  </p:stCondLst>
                                  <p:childTnLst>
                                    <p:set>
                                      <p:cBhvr>
                                        <p:cTn id="58" dur="1" fill="hold">
                                          <p:stCondLst>
                                            <p:cond delay="0"/>
                                          </p:stCondLst>
                                        </p:cTn>
                                        <p:tgtEl>
                                          <p:spTgt spid="57"/>
                                        </p:tgtEl>
                                        <p:attrNameLst>
                                          <p:attrName>style.visibility</p:attrName>
                                        </p:attrNameLst>
                                      </p:cBhvr>
                                      <p:to>
                                        <p:strVal val="visible"/>
                                      </p:to>
                                    </p:set>
                                  </p:childTnLst>
                                </p:cTn>
                              </p:par>
                            </p:childTnLst>
                          </p:cTn>
                        </p:par>
                        <p:par>
                          <p:cTn id="59" fill="hold">
                            <p:stCondLst>
                              <p:cond delay="600"/>
                            </p:stCondLst>
                            <p:childTnLst>
                              <p:par>
                                <p:cTn id="60" presetID="1" presetClass="entr" presetSubtype="0" fill="hold" grpId="0" nodeType="afterEffect">
                                  <p:stCondLst>
                                    <p:cond delay="50"/>
                                  </p:stCondLst>
                                  <p:childTnLst>
                                    <p:set>
                                      <p:cBhvr>
                                        <p:cTn id="61" dur="1" fill="hold">
                                          <p:stCondLst>
                                            <p:cond delay="0"/>
                                          </p:stCondLst>
                                        </p:cTn>
                                        <p:tgtEl>
                                          <p:spTgt spid="58"/>
                                        </p:tgtEl>
                                        <p:attrNameLst>
                                          <p:attrName>style.visibility</p:attrName>
                                        </p:attrNameLst>
                                      </p:cBhvr>
                                      <p:to>
                                        <p:strVal val="visible"/>
                                      </p:to>
                                    </p:set>
                                  </p:childTnLst>
                                </p:cTn>
                              </p:par>
                            </p:childTnLst>
                          </p:cTn>
                        </p:par>
                        <p:par>
                          <p:cTn id="62" fill="hold">
                            <p:stCondLst>
                              <p:cond delay="650"/>
                            </p:stCondLst>
                            <p:childTnLst>
                              <p:par>
                                <p:cTn id="63" presetID="1" presetClass="entr" presetSubtype="0" fill="hold" grpId="0" nodeType="afterEffect">
                                  <p:stCondLst>
                                    <p:cond delay="50"/>
                                  </p:stCondLst>
                                  <p:childTnLst>
                                    <p:set>
                                      <p:cBhvr>
                                        <p:cTn id="64" dur="1" fill="hold">
                                          <p:stCondLst>
                                            <p:cond delay="0"/>
                                          </p:stCondLst>
                                        </p:cTn>
                                        <p:tgtEl>
                                          <p:spTgt spid="59"/>
                                        </p:tgtEl>
                                        <p:attrNameLst>
                                          <p:attrName>style.visibility</p:attrName>
                                        </p:attrNameLst>
                                      </p:cBhvr>
                                      <p:to>
                                        <p:strVal val="visible"/>
                                      </p:to>
                                    </p:set>
                                  </p:childTnLst>
                                </p:cTn>
                              </p:par>
                            </p:childTnLst>
                          </p:cTn>
                        </p:par>
                        <p:par>
                          <p:cTn id="65" fill="hold">
                            <p:stCondLst>
                              <p:cond delay="700"/>
                            </p:stCondLst>
                            <p:childTnLst>
                              <p:par>
                                <p:cTn id="66" presetID="1" presetClass="entr" presetSubtype="0" fill="hold" grpId="0" nodeType="afterEffect">
                                  <p:stCondLst>
                                    <p:cond delay="50"/>
                                  </p:stCondLst>
                                  <p:childTnLst>
                                    <p:set>
                                      <p:cBhvr>
                                        <p:cTn id="67" dur="1" fill="hold">
                                          <p:stCondLst>
                                            <p:cond delay="0"/>
                                          </p:stCondLst>
                                        </p:cTn>
                                        <p:tgtEl>
                                          <p:spTgt spid="60"/>
                                        </p:tgtEl>
                                        <p:attrNameLst>
                                          <p:attrName>style.visibility</p:attrName>
                                        </p:attrNameLst>
                                      </p:cBhvr>
                                      <p:to>
                                        <p:strVal val="visible"/>
                                      </p:to>
                                    </p:set>
                                  </p:childTnLst>
                                </p:cTn>
                              </p:par>
                            </p:childTnLst>
                          </p:cTn>
                        </p:par>
                        <p:par>
                          <p:cTn id="68" fill="hold">
                            <p:stCondLst>
                              <p:cond delay="750"/>
                            </p:stCondLst>
                            <p:childTnLst>
                              <p:par>
                                <p:cTn id="69" presetID="1" presetClass="entr" presetSubtype="0" fill="hold" grpId="0" nodeType="afterEffect">
                                  <p:stCondLst>
                                    <p:cond delay="50"/>
                                  </p:stCondLst>
                                  <p:childTnLst>
                                    <p:set>
                                      <p:cBhvr>
                                        <p:cTn id="70" dur="1" fill="hold">
                                          <p:stCondLst>
                                            <p:cond delay="0"/>
                                          </p:stCondLst>
                                        </p:cTn>
                                        <p:tgtEl>
                                          <p:spTgt spid="61"/>
                                        </p:tgtEl>
                                        <p:attrNameLst>
                                          <p:attrName>style.visibility</p:attrName>
                                        </p:attrNameLst>
                                      </p:cBhvr>
                                      <p:to>
                                        <p:strVal val="visible"/>
                                      </p:to>
                                    </p:set>
                                  </p:childTnLst>
                                </p:cTn>
                              </p:par>
                            </p:childTnLst>
                          </p:cTn>
                        </p:par>
                        <p:par>
                          <p:cTn id="71" fill="hold">
                            <p:stCondLst>
                              <p:cond delay="800"/>
                            </p:stCondLst>
                            <p:childTnLst>
                              <p:par>
                                <p:cTn id="72" presetID="1" presetClass="entr" presetSubtype="0" fill="hold" grpId="0" nodeType="afterEffect">
                                  <p:stCondLst>
                                    <p:cond delay="50"/>
                                  </p:stCondLst>
                                  <p:childTnLst>
                                    <p:set>
                                      <p:cBhvr>
                                        <p:cTn id="73" dur="1" fill="hold">
                                          <p:stCondLst>
                                            <p:cond delay="0"/>
                                          </p:stCondLst>
                                        </p:cTn>
                                        <p:tgtEl>
                                          <p:spTgt spid="62"/>
                                        </p:tgtEl>
                                        <p:attrNameLst>
                                          <p:attrName>style.visibility</p:attrName>
                                        </p:attrNameLst>
                                      </p:cBhvr>
                                      <p:to>
                                        <p:strVal val="visible"/>
                                      </p:to>
                                    </p:set>
                                  </p:childTnLst>
                                </p:cTn>
                              </p:par>
                            </p:childTnLst>
                          </p:cTn>
                        </p:par>
                        <p:par>
                          <p:cTn id="74" fill="hold">
                            <p:stCondLst>
                              <p:cond delay="850"/>
                            </p:stCondLst>
                            <p:childTnLst>
                              <p:par>
                                <p:cTn id="75" presetID="1" presetClass="entr" presetSubtype="0" fill="hold" grpId="0" nodeType="afterEffect">
                                  <p:stCondLst>
                                    <p:cond delay="50"/>
                                  </p:stCondLst>
                                  <p:childTnLst>
                                    <p:set>
                                      <p:cBhvr>
                                        <p:cTn id="76" dur="1" fill="hold">
                                          <p:stCondLst>
                                            <p:cond delay="0"/>
                                          </p:stCondLst>
                                        </p:cTn>
                                        <p:tgtEl>
                                          <p:spTgt spid="64"/>
                                        </p:tgtEl>
                                        <p:attrNameLst>
                                          <p:attrName>style.visibility</p:attrName>
                                        </p:attrNameLst>
                                      </p:cBhvr>
                                      <p:to>
                                        <p:strVal val="visible"/>
                                      </p:to>
                                    </p:set>
                                  </p:childTnLst>
                                </p:cTn>
                              </p:par>
                            </p:childTnLst>
                          </p:cTn>
                        </p:par>
                        <p:par>
                          <p:cTn id="77" fill="hold">
                            <p:stCondLst>
                              <p:cond delay="900"/>
                            </p:stCondLst>
                            <p:childTnLst>
                              <p:par>
                                <p:cTn id="78" presetID="1" presetClass="entr" presetSubtype="0" fill="hold" grpId="0" nodeType="afterEffect">
                                  <p:stCondLst>
                                    <p:cond delay="50"/>
                                  </p:stCondLst>
                                  <p:childTnLst>
                                    <p:set>
                                      <p:cBhvr>
                                        <p:cTn id="79" dur="1" fill="hold">
                                          <p:stCondLst>
                                            <p:cond delay="0"/>
                                          </p:stCondLst>
                                        </p:cTn>
                                        <p:tgtEl>
                                          <p:spTgt spid="65"/>
                                        </p:tgtEl>
                                        <p:attrNameLst>
                                          <p:attrName>style.visibility</p:attrName>
                                        </p:attrNameLst>
                                      </p:cBhvr>
                                      <p:to>
                                        <p:strVal val="visible"/>
                                      </p:to>
                                    </p:set>
                                  </p:childTnLst>
                                </p:cTn>
                              </p:par>
                            </p:childTnLst>
                          </p:cTn>
                        </p:par>
                        <p:par>
                          <p:cTn id="80" fill="hold">
                            <p:stCondLst>
                              <p:cond delay="950"/>
                            </p:stCondLst>
                            <p:childTnLst>
                              <p:par>
                                <p:cTn id="81" presetID="1" presetClass="entr" presetSubtype="0" fill="hold" grpId="0" nodeType="afterEffect">
                                  <p:stCondLst>
                                    <p:cond delay="50"/>
                                  </p:stCondLst>
                                  <p:childTnLst>
                                    <p:set>
                                      <p:cBhvr>
                                        <p:cTn id="82" dur="1" fill="hold">
                                          <p:stCondLst>
                                            <p:cond delay="0"/>
                                          </p:stCondLst>
                                        </p:cTn>
                                        <p:tgtEl>
                                          <p:spTgt spid="66"/>
                                        </p:tgtEl>
                                        <p:attrNameLst>
                                          <p:attrName>style.visibility</p:attrName>
                                        </p:attrNameLst>
                                      </p:cBhvr>
                                      <p:to>
                                        <p:strVal val="visible"/>
                                      </p:to>
                                    </p:set>
                                  </p:childTnLst>
                                </p:cTn>
                              </p:par>
                            </p:childTnLst>
                          </p:cTn>
                        </p:par>
                        <p:par>
                          <p:cTn id="83" fill="hold">
                            <p:stCondLst>
                              <p:cond delay="1000"/>
                            </p:stCondLst>
                            <p:childTnLst>
                              <p:par>
                                <p:cTn id="84" presetID="1" presetClass="entr" presetSubtype="0" fill="hold" grpId="0" nodeType="afterEffect">
                                  <p:stCondLst>
                                    <p:cond delay="50"/>
                                  </p:stCondLst>
                                  <p:childTnLst>
                                    <p:set>
                                      <p:cBhvr>
                                        <p:cTn id="85" dur="1" fill="hold">
                                          <p:stCondLst>
                                            <p:cond delay="0"/>
                                          </p:stCondLst>
                                        </p:cTn>
                                        <p:tgtEl>
                                          <p:spTgt spid="67"/>
                                        </p:tgtEl>
                                        <p:attrNameLst>
                                          <p:attrName>style.visibility</p:attrName>
                                        </p:attrNameLst>
                                      </p:cBhvr>
                                      <p:to>
                                        <p:strVal val="visible"/>
                                      </p:to>
                                    </p:set>
                                  </p:childTnLst>
                                </p:cTn>
                              </p:par>
                            </p:childTnLst>
                          </p:cTn>
                        </p:par>
                        <p:par>
                          <p:cTn id="86" fill="hold">
                            <p:stCondLst>
                              <p:cond delay="1050"/>
                            </p:stCondLst>
                            <p:childTnLst>
                              <p:par>
                                <p:cTn id="87" presetID="1" presetClass="entr" presetSubtype="0" fill="hold" grpId="0" nodeType="afterEffect">
                                  <p:stCondLst>
                                    <p:cond delay="50"/>
                                  </p:stCondLst>
                                  <p:childTnLst>
                                    <p:set>
                                      <p:cBhvr>
                                        <p:cTn id="88" dur="1" fill="hold">
                                          <p:stCondLst>
                                            <p:cond delay="0"/>
                                          </p:stCondLst>
                                        </p:cTn>
                                        <p:tgtEl>
                                          <p:spTgt spid="68"/>
                                        </p:tgtEl>
                                        <p:attrNameLst>
                                          <p:attrName>style.visibility</p:attrName>
                                        </p:attrNameLst>
                                      </p:cBhvr>
                                      <p:to>
                                        <p:strVal val="visible"/>
                                      </p:to>
                                    </p:set>
                                  </p:childTnLst>
                                </p:cTn>
                              </p:par>
                            </p:childTnLst>
                          </p:cTn>
                        </p:par>
                        <p:par>
                          <p:cTn id="89" fill="hold">
                            <p:stCondLst>
                              <p:cond delay="1100"/>
                            </p:stCondLst>
                            <p:childTnLst>
                              <p:par>
                                <p:cTn id="90" presetID="1" presetClass="entr" presetSubtype="0" fill="hold" grpId="0" nodeType="afterEffect">
                                  <p:stCondLst>
                                    <p:cond delay="50"/>
                                  </p:stCondLst>
                                  <p:childTnLst>
                                    <p:set>
                                      <p:cBhvr>
                                        <p:cTn id="91" dur="1" fill="hold">
                                          <p:stCondLst>
                                            <p:cond delay="0"/>
                                          </p:stCondLst>
                                        </p:cTn>
                                        <p:tgtEl>
                                          <p:spTgt spid="69"/>
                                        </p:tgtEl>
                                        <p:attrNameLst>
                                          <p:attrName>style.visibility</p:attrName>
                                        </p:attrNameLst>
                                      </p:cBhvr>
                                      <p:to>
                                        <p:strVal val="visible"/>
                                      </p:to>
                                    </p:set>
                                  </p:childTnLst>
                                </p:cTn>
                              </p:par>
                            </p:childTnLst>
                          </p:cTn>
                        </p:par>
                        <p:par>
                          <p:cTn id="92" fill="hold">
                            <p:stCondLst>
                              <p:cond delay="1150"/>
                            </p:stCondLst>
                            <p:childTnLst>
                              <p:par>
                                <p:cTn id="93" presetID="1" presetClass="entr" presetSubtype="0" fill="hold" grpId="0" nodeType="afterEffect">
                                  <p:stCondLst>
                                    <p:cond delay="50"/>
                                  </p:stCondLst>
                                  <p:childTnLst>
                                    <p:set>
                                      <p:cBhvr>
                                        <p:cTn id="94" dur="1" fill="hold">
                                          <p:stCondLst>
                                            <p:cond delay="0"/>
                                          </p:stCondLst>
                                        </p:cTn>
                                        <p:tgtEl>
                                          <p:spTgt spid="70"/>
                                        </p:tgtEl>
                                        <p:attrNameLst>
                                          <p:attrName>style.visibility</p:attrName>
                                        </p:attrNameLst>
                                      </p:cBhvr>
                                      <p:to>
                                        <p:strVal val="visible"/>
                                      </p:to>
                                    </p:set>
                                  </p:childTnLst>
                                </p:cTn>
                              </p:par>
                            </p:childTnLst>
                          </p:cTn>
                        </p:par>
                        <p:par>
                          <p:cTn id="95" fill="hold">
                            <p:stCondLst>
                              <p:cond delay="1200"/>
                            </p:stCondLst>
                            <p:childTnLst>
                              <p:par>
                                <p:cTn id="96" presetID="1" presetClass="entr" presetSubtype="0" fill="hold" grpId="0" nodeType="afterEffect">
                                  <p:stCondLst>
                                    <p:cond delay="50"/>
                                  </p:stCondLst>
                                  <p:childTnLst>
                                    <p:set>
                                      <p:cBhvr>
                                        <p:cTn id="97" dur="1" fill="hold">
                                          <p:stCondLst>
                                            <p:cond delay="0"/>
                                          </p:stCondLst>
                                        </p:cTn>
                                        <p:tgtEl>
                                          <p:spTgt spid="71"/>
                                        </p:tgtEl>
                                        <p:attrNameLst>
                                          <p:attrName>style.visibility</p:attrName>
                                        </p:attrNameLst>
                                      </p:cBhvr>
                                      <p:to>
                                        <p:strVal val="visible"/>
                                      </p:to>
                                    </p:set>
                                  </p:childTnLst>
                                </p:cTn>
                              </p:par>
                            </p:childTnLst>
                          </p:cTn>
                        </p:par>
                        <p:par>
                          <p:cTn id="98" fill="hold">
                            <p:stCondLst>
                              <p:cond delay="1250"/>
                            </p:stCondLst>
                            <p:childTnLst>
                              <p:par>
                                <p:cTn id="99" presetID="1" presetClass="entr" presetSubtype="0" fill="hold" grpId="0" nodeType="afterEffect">
                                  <p:stCondLst>
                                    <p:cond delay="50"/>
                                  </p:stCondLst>
                                  <p:childTnLst>
                                    <p:set>
                                      <p:cBhvr>
                                        <p:cTn id="100" dur="1" fill="hold">
                                          <p:stCondLst>
                                            <p:cond delay="0"/>
                                          </p:stCondLst>
                                        </p:cTn>
                                        <p:tgtEl>
                                          <p:spTgt spid="72"/>
                                        </p:tgtEl>
                                        <p:attrNameLst>
                                          <p:attrName>style.visibility</p:attrName>
                                        </p:attrNameLst>
                                      </p:cBhvr>
                                      <p:to>
                                        <p:strVal val="visible"/>
                                      </p:to>
                                    </p:set>
                                  </p:childTnLst>
                                </p:cTn>
                              </p:par>
                            </p:childTnLst>
                          </p:cTn>
                        </p:par>
                        <p:par>
                          <p:cTn id="101" fill="hold">
                            <p:stCondLst>
                              <p:cond delay="1300"/>
                            </p:stCondLst>
                            <p:childTnLst>
                              <p:par>
                                <p:cTn id="102" presetID="1" presetClass="entr" presetSubtype="0" fill="hold" grpId="0" nodeType="afterEffect">
                                  <p:stCondLst>
                                    <p:cond delay="50"/>
                                  </p:stCondLst>
                                  <p:childTnLst>
                                    <p:set>
                                      <p:cBhvr>
                                        <p:cTn id="103" dur="1" fill="hold">
                                          <p:stCondLst>
                                            <p:cond delay="0"/>
                                          </p:stCondLst>
                                        </p:cTn>
                                        <p:tgtEl>
                                          <p:spTgt spid="73"/>
                                        </p:tgtEl>
                                        <p:attrNameLst>
                                          <p:attrName>style.visibility</p:attrName>
                                        </p:attrNameLst>
                                      </p:cBhvr>
                                      <p:to>
                                        <p:strVal val="visible"/>
                                      </p:to>
                                    </p:set>
                                  </p:childTnLst>
                                </p:cTn>
                              </p:par>
                            </p:childTnLst>
                          </p:cTn>
                        </p:par>
                        <p:par>
                          <p:cTn id="104" fill="hold">
                            <p:stCondLst>
                              <p:cond delay="1350"/>
                            </p:stCondLst>
                            <p:childTnLst>
                              <p:par>
                                <p:cTn id="105" presetID="1" presetClass="entr" presetSubtype="0" fill="hold" grpId="0" nodeType="afterEffect">
                                  <p:stCondLst>
                                    <p:cond delay="50"/>
                                  </p:stCondLst>
                                  <p:childTnLst>
                                    <p:set>
                                      <p:cBhvr>
                                        <p:cTn id="106" dur="1" fill="hold">
                                          <p:stCondLst>
                                            <p:cond delay="0"/>
                                          </p:stCondLst>
                                        </p:cTn>
                                        <p:tgtEl>
                                          <p:spTgt spid="75"/>
                                        </p:tgtEl>
                                        <p:attrNameLst>
                                          <p:attrName>style.visibility</p:attrName>
                                        </p:attrNameLst>
                                      </p:cBhvr>
                                      <p:to>
                                        <p:strVal val="visible"/>
                                      </p:to>
                                    </p:set>
                                  </p:childTnLst>
                                </p:cTn>
                              </p:par>
                            </p:childTnLst>
                          </p:cTn>
                        </p:par>
                        <p:par>
                          <p:cTn id="107" fill="hold">
                            <p:stCondLst>
                              <p:cond delay="1400"/>
                            </p:stCondLst>
                            <p:childTnLst>
                              <p:par>
                                <p:cTn id="108" presetID="1" presetClass="entr" presetSubtype="0" fill="hold" grpId="0" nodeType="afterEffect">
                                  <p:stCondLst>
                                    <p:cond delay="50"/>
                                  </p:stCondLst>
                                  <p:childTnLst>
                                    <p:set>
                                      <p:cBhvr>
                                        <p:cTn id="109" dur="1" fill="hold">
                                          <p:stCondLst>
                                            <p:cond delay="0"/>
                                          </p:stCondLst>
                                        </p:cTn>
                                        <p:tgtEl>
                                          <p:spTgt spid="76"/>
                                        </p:tgtEl>
                                        <p:attrNameLst>
                                          <p:attrName>style.visibility</p:attrName>
                                        </p:attrNameLst>
                                      </p:cBhvr>
                                      <p:to>
                                        <p:strVal val="visible"/>
                                      </p:to>
                                    </p:set>
                                  </p:childTnLst>
                                </p:cTn>
                              </p:par>
                            </p:childTnLst>
                          </p:cTn>
                        </p:par>
                        <p:par>
                          <p:cTn id="110" fill="hold">
                            <p:stCondLst>
                              <p:cond delay="1450"/>
                            </p:stCondLst>
                            <p:childTnLst>
                              <p:par>
                                <p:cTn id="111" presetID="1" presetClass="entr" presetSubtype="0" fill="hold" grpId="0" nodeType="afterEffect">
                                  <p:stCondLst>
                                    <p:cond delay="50"/>
                                  </p:stCondLst>
                                  <p:childTnLst>
                                    <p:set>
                                      <p:cBhvr>
                                        <p:cTn id="112" dur="1" fill="hold">
                                          <p:stCondLst>
                                            <p:cond delay="0"/>
                                          </p:stCondLst>
                                        </p:cTn>
                                        <p:tgtEl>
                                          <p:spTgt spid="77"/>
                                        </p:tgtEl>
                                        <p:attrNameLst>
                                          <p:attrName>style.visibility</p:attrName>
                                        </p:attrNameLst>
                                      </p:cBhvr>
                                      <p:to>
                                        <p:strVal val="visible"/>
                                      </p:to>
                                    </p:set>
                                  </p:childTnLst>
                                </p:cTn>
                              </p:par>
                            </p:childTnLst>
                          </p:cTn>
                        </p:par>
                        <p:par>
                          <p:cTn id="113" fill="hold">
                            <p:stCondLst>
                              <p:cond delay="1500"/>
                            </p:stCondLst>
                            <p:childTnLst>
                              <p:par>
                                <p:cTn id="114" presetID="1" presetClass="entr" presetSubtype="0" fill="hold" grpId="0" nodeType="afterEffect">
                                  <p:stCondLst>
                                    <p:cond delay="50"/>
                                  </p:stCondLst>
                                  <p:childTnLst>
                                    <p:set>
                                      <p:cBhvr>
                                        <p:cTn id="115" dur="1" fill="hold">
                                          <p:stCondLst>
                                            <p:cond delay="0"/>
                                          </p:stCondLst>
                                        </p:cTn>
                                        <p:tgtEl>
                                          <p:spTgt spid="78"/>
                                        </p:tgtEl>
                                        <p:attrNameLst>
                                          <p:attrName>style.visibility</p:attrName>
                                        </p:attrNameLst>
                                      </p:cBhvr>
                                      <p:to>
                                        <p:strVal val="visible"/>
                                      </p:to>
                                    </p:set>
                                  </p:childTnLst>
                                </p:cTn>
                              </p:par>
                            </p:childTnLst>
                          </p:cTn>
                        </p:par>
                        <p:par>
                          <p:cTn id="116" fill="hold">
                            <p:stCondLst>
                              <p:cond delay="1550"/>
                            </p:stCondLst>
                            <p:childTnLst>
                              <p:par>
                                <p:cTn id="117" presetID="1" presetClass="entr" presetSubtype="0" fill="hold" grpId="0" nodeType="afterEffect">
                                  <p:stCondLst>
                                    <p:cond delay="50"/>
                                  </p:stCondLst>
                                  <p:childTnLst>
                                    <p:set>
                                      <p:cBhvr>
                                        <p:cTn id="118" dur="1" fill="hold">
                                          <p:stCondLst>
                                            <p:cond delay="0"/>
                                          </p:stCondLst>
                                        </p:cTn>
                                        <p:tgtEl>
                                          <p:spTgt spid="79"/>
                                        </p:tgtEl>
                                        <p:attrNameLst>
                                          <p:attrName>style.visibility</p:attrName>
                                        </p:attrNameLst>
                                      </p:cBhvr>
                                      <p:to>
                                        <p:strVal val="visible"/>
                                      </p:to>
                                    </p:set>
                                  </p:childTnLst>
                                </p:cTn>
                              </p:par>
                            </p:childTnLst>
                          </p:cTn>
                        </p:par>
                        <p:par>
                          <p:cTn id="119" fill="hold">
                            <p:stCondLst>
                              <p:cond delay="1600"/>
                            </p:stCondLst>
                            <p:childTnLst>
                              <p:par>
                                <p:cTn id="120" presetID="1" presetClass="entr" presetSubtype="0" fill="hold" grpId="0" nodeType="afterEffect">
                                  <p:stCondLst>
                                    <p:cond delay="50"/>
                                  </p:stCondLst>
                                  <p:childTnLst>
                                    <p:set>
                                      <p:cBhvr>
                                        <p:cTn id="121" dur="1" fill="hold">
                                          <p:stCondLst>
                                            <p:cond delay="0"/>
                                          </p:stCondLst>
                                        </p:cTn>
                                        <p:tgtEl>
                                          <p:spTgt spid="80"/>
                                        </p:tgtEl>
                                        <p:attrNameLst>
                                          <p:attrName>style.visibility</p:attrName>
                                        </p:attrNameLst>
                                      </p:cBhvr>
                                      <p:to>
                                        <p:strVal val="visible"/>
                                      </p:to>
                                    </p:set>
                                  </p:childTnLst>
                                </p:cTn>
                              </p:par>
                            </p:childTnLst>
                          </p:cTn>
                        </p:par>
                        <p:par>
                          <p:cTn id="122" fill="hold">
                            <p:stCondLst>
                              <p:cond delay="1650"/>
                            </p:stCondLst>
                            <p:childTnLst>
                              <p:par>
                                <p:cTn id="123" presetID="1" presetClass="entr" presetSubtype="0" fill="hold" grpId="0" nodeType="afterEffect">
                                  <p:stCondLst>
                                    <p:cond delay="50"/>
                                  </p:stCondLst>
                                  <p:childTnLst>
                                    <p:set>
                                      <p:cBhvr>
                                        <p:cTn id="124" dur="1" fill="hold">
                                          <p:stCondLst>
                                            <p:cond delay="0"/>
                                          </p:stCondLst>
                                        </p:cTn>
                                        <p:tgtEl>
                                          <p:spTgt spid="81"/>
                                        </p:tgtEl>
                                        <p:attrNameLst>
                                          <p:attrName>style.visibility</p:attrName>
                                        </p:attrNameLst>
                                      </p:cBhvr>
                                      <p:to>
                                        <p:strVal val="visible"/>
                                      </p:to>
                                    </p:set>
                                  </p:childTnLst>
                                </p:cTn>
                              </p:par>
                            </p:childTnLst>
                          </p:cTn>
                        </p:par>
                        <p:par>
                          <p:cTn id="125" fill="hold">
                            <p:stCondLst>
                              <p:cond delay="1700"/>
                            </p:stCondLst>
                            <p:childTnLst>
                              <p:par>
                                <p:cTn id="126" presetID="1" presetClass="entr" presetSubtype="0" fill="hold" grpId="0" nodeType="afterEffect">
                                  <p:stCondLst>
                                    <p:cond delay="50"/>
                                  </p:stCondLst>
                                  <p:childTnLst>
                                    <p:set>
                                      <p:cBhvr>
                                        <p:cTn id="127" dur="1" fill="hold">
                                          <p:stCondLst>
                                            <p:cond delay="0"/>
                                          </p:stCondLst>
                                        </p:cTn>
                                        <p:tgtEl>
                                          <p:spTgt spid="82"/>
                                        </p:tgtEl>
                                        <p:attrNameLst>
                                          <p:attrName>style.visibility</p:attrName>
                                        </p:attrNameLst>
                                      </p:cBhvr>
                                      <p:to>
                                        <p:strVal val="visible"/>
                                      </p:to>
                                    </p:set>
                                  </p:childTnLst>
                                </p:cTn>
                              </p:par>
                            </p:childTnLst>
                          </p:cTn>
                        </p:par>
                        <p:par>
                          <p:cTn id="128" fill="hold">
                            <p:stCondLst>
                              <p:cond delay="1750"/>
                            </p:stCondLst>
                            <p:childTnLst>
                              <p:par>
                                <p:cTn id="129" presetID="1" presetClass="entr" presetSubtype="0" fill="hold" grpId="0" nodeType="afterEffect">
                                  <p:stCondLst>
                                    <p:cond delay="50"/>
                                  </p:stCondLst>
                                  <p:childTnLst>
                                    <p:set>
                                      <p:cBhvr>
                                        <p:cTn id="130" dur="1" fill="hold">
                                          <p:stCondLst>
                                            <p:cond delay="0"/>
                                          </p:stCondLst>
                                        </p:cTn>
                                        <p:tgtEl>
                                          <p:spTgt spid="83"/>
                                        </p:tgtEl>
                                        <p:attrNameLst>
                                          <p:attrName>style.visibility</p:attrName>
                                        </p:attrNameLst>
                                      </p:cBhvr>
                                      <p:to>
                                        <p:strVal val="visible"/>
                                      </p:to>
                                    </p:set>
                                  </p:childTnLst>
                                </p:cTn>
                              </p:par>
                            </p:childTnLst>
                          </p:cTn>
                        </p:par>
                        <p:par>
                          <p:cTn id="131" fill="hold">
                            <p:stCondLst>
                              <p:cond delay="1800"/>
                            </p:stCondLst>
                            <p:childTnLst>
                              <p:par>
                                <p:cTn id="132" presetID="1" presetClass="entr" presetSubtype="0" fill="hold" grpId="0" nodeType="afterEffect">
                                  <p:stCondLst>
                                    <p:cond delay="50"/>
                                  </p:stCondLst>
                                  <p:childTnLst>
                                    <p:set>
                                      <p:cBhvr>
                                        <p:cTn id="133"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4" fill="hold" display="0">
                  <p:stCondLst>
                    <p:cond delay="indefinite"/>
                  </p:stCondLst>
                  <p:endCondLst>
                    <p:cond evt="onStopAudio" delay="0">
                      <p:tgtEl>
                        <p:sldTgt/>
                      </p:tgtEl>
                    </p:cond>
                  </p:endCondLst>
                </p:cTn>
                <p:tgtEl>
                  <p:spTgt spid="15"/>
                </p:tgtEl>
              </p:cMediaNode>
            </p:audio>
          </p:childTnLst>
        </p:cTn>
      </p:par>
    </p:tnLst>
    <p:bldLst>
      <p:bldP spid="12"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7|17.4|32"/>
</p:tagLst>
</file>

<file path=ppt/tags/tag10.xml><?xml version="1.0" encoding="utf-8"?>
<p:tagLst xmlns:a="http://schemas.openxmlformats.org/drawingml/2006/main" xmlns:r="http://schemas.openxmlformats.org/officeDocument/2006/relationships" xmlns:p="http://schemas.openxmlformats.org/presentationml/2006/main">
  <p:tag name="TIMING" val="|8.4|27.2|19.7|10.4|5.9|3.2|8.7|2.9|0.6|0.6|1.5|0.9|1.5|0.8|0.8|0.8|0.6|0.6|12.2"/>
</p:tagLst>
</file>

<file path=ppt/tags/tag11.xml><?xml version="1.0" encoding="utf-8"?>
<p:tagLst xmlns:a="http://schemas.openxmlformats.org/drawingml/2006/main" xmlns:r="http://schemas.openxmlformats.org/officeDocument/2006/relationships" xmlns:p="http://schemas.openxmlformats.org/presentationml/2006/main">
  <p:tag name="TIMING" val="|12.9|27.1"/>
</p:tagLst>
</file>

<file path=ppt/tags/tag12.xml><?xml version="1.0" encoding="utf-8"?>
<p:tagLst xmlns:a="http://schemas.openxmlformats.org/drawingml/2006/main" xmlns:r="http://schemas.openxmlformats.org/officeDocument/2006/relationships" xmlns:p="http://schemas.openxmlformats.org/presentationml/2006/main">
  <p:tag name="TIMING" val="|53.7|37.7|3|10.3|30.9|23.9|7.1|19.5|28.3|11.7"/>
</p:tagLst>
</file>

<file path=ppt/tags/tag13.xml><?xml version="1.0" encoding="utf-8"?>
<p:tagLst xmlns:a="http://schemas.openxmlformats.org/drawingml/2006/main" xmlns:r="http://schemas.openxmlformats.org/officeDocument/2006/relationships" xmlns:p="http://schemas.openxmlformats.org/presentationml/2006/main">
  <p:tag name="TIMING" val="|8.8|42.9|43.6|5.5|1.9"/>
</p:tagLst>
</file>

<file path=ppt/tags/tag14.xml><?xml version="1.0" encoding="utf-8"?>
<p:tagLst xmlns:a="http://schemas.openxmlformats.org/drawingml/2006/main" xmlns:r="http://schemas.openxmlformats.org/officeDocument/2006/relationships" xmlns:p="http://schemas.openxmlformats.org/presentationml/2006/main">
  <p:tag name="TIMING" val="|20.4|11.1|14|8.1|1.8|5.5|2.4|1.1|0.9|1.5|1|1.1|1.3|9|1|0.9|4.8|13|4.5"/>
</p:tagLst>
</file>

<file path=ppt/tags/tag15.xml><?xml version="1.0" encoding="utf-8"?>
<p:tagLst xmlns:a="http://schemas.openxmlformats.org/drawingml/2006/main" xmlns:r="http://schemas.openxmlformats.org/officeDocument/2006/relationships" xmlns:p="http://schemas.openxmlformats.org/presentationml/2006/main">
  <p:tag name="TIMING" val="|18.2|1.8|2.4|3.1|1.2|2.5|0.9|0.7|0.7|0.7|0.7|1|0.9|0.9|3.3|4.4|1.1|19.3|3.9"/>
</p:tagLst>
</file>

<file path=ppt/tags/tag16.xml><?xml version="1.0" encoding="utf-8"?>
<p:tagLst xmlns:a="http://schemas.openxmlformats.org/drawingml/2006/main" xmlns:r="http://schemas.openxmlformats.org/officeDocument/2006/relationships" xmlns:p="http://schemas.openxmlformats.org/presentationml/2006/main">
  <p:tag name="TIMING" val="|16|7|17.2|9.1|20.9|6.7|31.6|6"/>
</p:tagLst>
</file>

<file path=ppt/tags/tag17.xml><?xml version="1.0" encoding="utf-8"?>
<p:tagLst xmlns:a="http://schemas.openxmlformats.org/drawingml/2006/main" xmlns:r="http://schemas.openxmlformats.org/officeDocument/2006/relationships" xmlns:p="http://schemas.openxmlformats.org/presentationml/2006/main">
  <p:tag name="TIMING" val="|10|11.9|27.3|19.2"/>
</p:tagLst>
</file>

<file path=ppt/tags/tag18.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28.2|20.1"/>
</p:tagLst>
</file>

<file path=ppt/tags/tag3.xml><?xml version="1.0" encoding="utf-8"?>
<p:tagLst xmlns:a="http://schemas.openxmlformats.org/drawingml/2006/main" xmlns:r="http://schemas.openxmlformats.org/officeDocument/2006/relationships" xmlns:p="http://schemas.openxmlformats.org/presentationml/2006/main">
  <p:tag name="TIMING" val="|7.4|15.4|12.4|22.8|14.3"/>
</p:tagLst>
</file>

<file path=ppt/tags/tag4.xml><?xml version="1.0" encoding="utf-8"?>
<p:tagLst xmlns:a="http://schemas.openxmlformats.org/drawingml/2006/main" xmlns:r="http://schemas.openxmlformats.org/officeDocument/2006/relationships" xmlns:p="http://schemas.openxmlformats.org/presentationml/2006/main">
  <p:tag name="TIMING" val="|8.5|20.1|20.1|16.4|22.8|13.4"/>
</p:tagLst>
</file>

<file path=ppt/tags/tag5.xml><?xml version="1.0" encoding="utf-8"?>
<p:tagLst xmlns:a="http://schemas.openxmlformats.org/drawingml/2006/main" xmlns:r="http://schemas.openxmlformats.org/officeDocument/2006/relationships" xmlns:p="http://schemas.openxmlformats.org/presentationml/2006/main">
  <p:tag name="TIMING" val="|8.6|7.4|13.4|16.9"/>
</p:tagLst>
</file>

<file path=ppt/tags/tag6.xml><?xml version="1.0" encoding="utf-8"?>
<p:tagLst xmlns:a="http://schemas.openxmlformats.org/drawingml/2006/main" xmlns:r="http://schemas.openxmlformats.org/officeDocument/2006/relationships" xmlns:p="http://schemas.openxmlformats.org/presentationml/2006/main">
  <p:tag name="TIMING" val="|40.2|5.7|13.9|4.2|17.9|7.6|14.9|6.6|4.6"/>
</p:tagLst>
</file>

<file path=ppt/tags/tag7.xml><?xml version="1.0" encoding="utf-8"?>
<p:tagLst xmlns:a="http://schemas.openxmlformats.org/drawingml/2006/main" xmlns:r="http://schemas.openxmlformats.org/officeDocument/2006/relationships" xmlns:p="http://schemas.openxmlformats.org/presentationml/2006/main">
  <p:tag name="TIMING" val="|15.7|4.8|6.3|1.7"/>
</p:tagLst>
</file>

<file path=ppt/tags/tag8.xml><?xml version="1.0" encoding="utf-8"?>
<p:tagLst xmlns:a="http://schemas.openxmlformats.org/drawingml/2006/main" xmlns:r="http://schemas.openxmlformats.org/officeDocument/2006/relationships" xmlns:p="http://schemas.openxmlformats.org/presentationml/2006/main">
  <p:tag name="TIMING" val="|16.5|11.2|7.8|9.3|7.5"/>
</p:tagLst>
</file>

<file path=ppt/tags/tag9.xml><?xml version="1.0" encoding="utf-8"?>
<p:tagLst xmlns:a="http://schemas.openxmlformats.org/drawingml/2006/main" xmlns:r="http://schemas.openxmlformats.org/officeDocument/2006/relationships" xmlns:p="http://schemas.openxmlformats.org/presentationml/2006/main">
  <p:tag name="TIMING" val="|5.6|27.6|23.5|9.4|12.5|4.9|1.3|1.5|1.3|0.9|0.8|0.9|0.9|0.9|0.7|0.9|1.2|1.2|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102468</TotalTime>
  <Words>1736</Words>
  <Application>Microsoft Office PowerPoint</Application>
  <PresentationFormat>On-screen Show (4:3)</PresentationFormat>
  <Paragraphs>315</Paragraphs>
  <Slides>24</Slides>
  <Notes>0</Notes>
  <HiddenSlides>0</HiddenSlides>
  <MMClips>24</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4" baseType="lpstr">
      <vt:lpstr>Arial</vt:lpstr>
      <vt:lpstr>Bookman Old Style</vt:lpstr>
      <vt:lpstr>Calibri</vt:lpstr>
      <vt:lpstr>Cambria</vt:lpstr>
      <vt:lpstr>Consolas</vt:lpstr>
      <vt:lpstr>Constantia</vt:lpstr>
      <vt:lpstr>Georgia</vt:lpstr>
      <vt:lpstr>Times New Roman</vt:lpstr>
      <vt:lpstr>Office Theme</vt:lpstr>
      <vt:lpstr>Equation</vt:lpstr>
      <vt:lpstr>Euler’s method</vt:lpstr>
      <vt:lpstr>Introduction</vt:lpstr>
      <vt:lpstr>Initial-value problems</vt:lpstr>
      <vt:lpstr>Euler’s method</vt:lpstr>
      <vt:lpstr>Euler’s method</vt:lpstr>
      <vt:lpstr>Euler’s method</vt:lpstr>
      <vt:lpstr>One step of Euler’s method</vt:lpstr>
      <vt:lpstr>One step of Euler’s method</vt:lpstr>
      <vt:lpstr>One step of Euler’s method</vt:lpstr>
      <vt:lpstr>One step of Euler’s method</vt:lpstr>
      <vt:lpstr>One step of Euler’s method</vt:lpstr>
      <vt:lpstr>One step of Euler’s method</vt:lpstr>
      <vt:lpstr>Multiple steps of Euler’s method</vt:lpstr>
      <vt:lpstr>Implementation</vt:lpstr>
      <vt:lpstr>Implementation</vt:lpstr>
      <vt:lpstr>Multiple steps of Euler’s method</vt:lpstr>
      <vt:lpstr>Multiple steps of Euler’s method</vt:lpstr>
      <vt:lpstr>Error analysis</vt:lpstr>
      <vt:lpstr>Integration?</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1745</cp:revision>
  <dcterms:created xsi:type="dcterms:W3CDTF">2020-04-30T19:27:29Z</dcterms:created>
  <dcterms:modified xsi:type="dcterms:W3CDTF">2021-03-12T02:13:15Z</dcterms:modified>
</cp:coreProperties>
</file>